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60" r:id="rId4"/>
    <p:sldId id="267" r:id="rId5"/>
    <p:sldId id="268" r:id="rId6"/>
    <p:sldId id="269" r:id="rId7"/>
    <p:sldId id="331" r:id="rId8"/>
    <p:sldId id="271" r:id="rId9"/>
    <p:sldId id="272" r:id="rId10"/>
    <p:sldId id="274" r:id="rId11"/>
    <p:sldId id="332" r:id="rId12"/>
    <p:sldId id="333" r:id="rId13"/>
    <p:sldId id="334" r:id="rId14"/>
    <p:sldId id="335" r:id="rId15"/>
    <p:sldId id="278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7" r:id="rId25"/>
    <p:sldId id="346" r:id="rId26"/>
    <p:sldId id="345" r:id="rId27"/>
    <p:sldId id="344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06" r:id="rId46"/>
    <p:sldId id="365" r:id="rId47"/>
    <p:sldId id="366" r:id="rId48"/>
    <p:sldId id="309" r:id="rId49"/>
    <p:sldId id="310" r:id="rId50"/>
    <p:sldId id="367" r:id="rId51"/>
    <p:sldId id="368" r:id="rId52"/>
    <p:sldId id="327" r:id="rId53"/>
    <p:sldId id="266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40219-35D5-40DE-994D-70FF3B53C0E2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290A-EA7C-4119-B120-E9818E80A0A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499A-0440-4113-8570-9B0C40C61E04}" type="datetimeFigureOut">
              <a:rPr lang="pt-BR" smtClean="0"/>
              <a:pPr/>
              <a:t>24/09/2014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F505-FAAF-4C45-BECF-84BCE969A4E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568952" cy="5544616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1026" r:id="rId3" imgW="4285714" imgH="1619476" progId="">
              <p:embed/>
            </p:oleObj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722" y="27384"/>
            <a:ext cx="9297446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Atividades sujeitas aos mecanismos de controle do 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640960" cy="388843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 Atividades que, por suas características de negócio ou modelo de operação, </a:t>
            </a:r>
            <a:r>
              <a:rPr lang="pt-BR" sz="2800" b="1" dirty="0" smtClean="0">
                <a:solidFill>
                  <a:schemeClr val="tx1"/>
                </a:solidFill>
              </a:rPr>
              <a:t>apresentam risco de serem utilizados para a lavagem de dinheiro ou para o financiamento do terrorismo</a:t>
            </a:r>
            <a:r>
              <a:rPr lang="pt-BR" sz="2800" dirty="0" smtClean="0">
                <a:solidFill>
                  <a:schemeClr val="tx1"/>
                </a:solidFill>
              </a:rPr>
              <a:t>, estão obrigados aos mecanismos de controle do COAF, estabelecidos pela Lei nº Lei nº 9.613/1998.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268290" r:id="rId3" imgW="4285714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4401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Atividades sujeitas aos mecanismos de controle do 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40960" cy="468052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</a:rPr>
              <a:t>Administradora de cartões de crédito;</a:t>
            </a:r>
          </a:p>
          <a:p>
            <a:pPr marL="45720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</a:rPr>
              <a:t>Administradora de cartões de credenciamento;</a:t>
            </a:r>
          </a:p>
          <a:p>
            <a:pPr marL="45720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</a:rPr>
              <a:t>Fomento comercial (</a:t>
            </a:r>
            <a:r>
              <a:rPr lang="pt-BR" sz="2200" i="1" dirty="0" smtClean="0">
                <a:solidFill>
                  <a:schemeClr val="tx1"/>
                </a:solidFill>
              </a:rPr>
              <a:t>factoring</a:t>
            </a:r>
            <a:r>
              <a:rPr lang="pt-BR" sz="2200" dirty="0" smtClean="0">
                <a:solidFill>
                  <a:schemeClr val="tx1"/>
                </a:solidFill>
              </a:rPr>
              <a:t>), securitizadora (não regulada pela CVM);</a:t>
            </a:r>
          </a:p>
          <a:p>
            <a:pPr marL="45720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</a:rPr>
              <a:t>Pagamentos ou transferências por cartão ou outro meio eletrônico SEM operação de câmbio;</a:t>
            </a:r>
          </a:p>
          <a:p>
            <a:pPr marL="45720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</a:rPr>
              <a:t>Comércio de joias, pedras e metais preciosos;</a:t>
            </a:r>
          </a:p>
          <a:p>
            <a:pPr marL="45720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</a:rPr>
              <a:t>Comércio de objetos de arte e antiguidades;</a:t>
            </a:r>
          </a:p>
          <a:p>
            <a:pPr marL="457200" indent="-457200" algn="just"/>
            <a:endParaRPr lang="pt-BR" sz="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200" dirty="0" smtClean="0">
                <a:solidFill>
                  <a:schemeClr val="tx1"/>
                </a:solidFill>
              </a:rPr>
              <a:t>Comércio de bens de luxo ou de alto valor;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23224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/>
            <a:r>
              <a:rPr lang="pt-BR" sz="3600" b="1" dirty="0" smtClean="0"/>
              <a:t>Serviços de assessoria, consultoria, contadoria, auditoria, aconselhamento ou assistência, de qualquer natureza, nas seguintes operações: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293096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 compra e venda de imóveis, estabelecimentos comerciais ou industriais ou participações societárias de qualquer natureza;</a:t>
            </a:r>
          </a:p>
          <a:p>
            <a:pPr marL="457200" lvl="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 gestão de fundos, valores mobiliários ou outros ativos;</a:t>
            </a:r>
          </a:p>
          <a:p>
            <a:pPr marL="457200" lvl="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 abertura ou gestão de contas bancárias, de poupança, investimento ou de valores mobiliários;</a:t>
            </a:r>
          </a:p>
          <a:p>
            <a:pPr marL="457200" lvl="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 criação, exploração ou gestão de sociedades de qualquer natureza, fundações, fundos fiduciários ou estruturas análogas;</a:t>
            </a:r>
          </a:p>
          <a:p>
            <a:pPr marL="457200" lvl="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Financeiras, societárias ou imobiliárias;</a:t>
            </a:r>
          </a:p>
          <a:p>
            <a:pPr marL="457200" lvl="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</a:rPr>
              <a:t>De alienação ou aquisição de direitos sobre contratos relacionados a atividades desportivas ou artísticas profissionais. </a:t>
            </a:r>
          </a:p>
          <a:p>
            <a:pPr marL="45720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1521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/>
            <a:r>
              <a:rPr lang="pt-BR" sz="3600" b="1" dirty="0" smtClean="0"/>
              <a:t>+ Atividades sujeitas ao controle do COAF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Captação, intermediação e aplicação de recursos financeiros de terceiros, em moeda nacional ou estrangeira;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Compra e venda de moeda estrangeira ou ouro como ativo financeiro ou instrumento cambial;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Custódia, emissão, distribuição, liquidação, negociação, intermediação ou administração de títulos ou valores mobiliários;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Administradora de cartões de crédito;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Pagamentos ou transferências por cartão ou outro meio eletrônico COM operação de câmbio;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Bolsa de valores, bolsa de mercadorias ou futuros, sistema de negociação do mercado de balcão organizado;</a:t>
            </a:r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1521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/>
            <a:r>
              <a:rPr lang="pt-BR" sz="3600" b="1" dirty="0" smtClean="0"/>
              <a:t>+ Atividades sujeitas ao controle do COAF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Seguradora, corretora de seguros, entidade de capitalização;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Entidade de previdência complementar;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Compra e venda de imóveis, promoção imobiliária;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Empresa de transporte e guarda de valores;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Loterias e sorteios;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Junta comercial;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Registro público;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Promoção, intermediação, comercialização, agenciamento ou negociação de direitos de transferência de atletas ou artistas;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Promoção, intermediação, comercialização, agenciamento ou negociação de feiras, exposições ou eventos similares;</a:t>
            </a: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Comércio de bens de alto valor de origem rural ou animal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0882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Regulamentação da Lei de Prevenção à Lavagem de Dinheiro para Contadores e Organizações Contábeis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640960" cy="36004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Através da </a:t>
            </a:r>
            <a:r>
              <a:rPr lang="pt-BR" sz="2800" b="1" dirty="0" smtClean="0">
                <a:solidFill>
                  <a:schemeClr val="tx1"/>
                </a:solidFill>
              </a:rPr>
              <a:t>Resolução CFC nº 1.445/2013 </a:t>
            </a:r>
            <a:r>
              <a:rPr lang="pt-BR" sz="2800" dirty="0" smtClean="0">
                <a:solidFill>
                  <a:schemeClr val="tx1"/>
                </a:solidFill>
              </a:rPr>
              <a:t>o Conselho Federal de Contabilidade no uso de suas atribuições legais e regimentais, </a:t>
            </a:r>
            <a:r>
              <a:rPr lang="pt-BR" sz="2800" b="1" dirty="0" smtClean="0">
                <a:solidFill>
                  <a:schemeClr val="tx1"/>
                </a:solidFill>
              </a:rPr>
              <a:t>regulamentou o disposto nos artigos 9, 10 e 11 da Lei nº 9.613/1998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272386" r:id="rId3" imgW="4285714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65618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Objetivo da Resolução CFC nº 1.445/2013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10445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Estabelecer normas gerais de prevenção à lavagem de dinheiro e ao financiamento do terrorismo;</a:t>
            </a:r>
          </a:p>
          <a:p>
            <a:pPr marL="457200" indent="-457200" algn="just"/>
            <a:endParaRPr lang="pt-BR" sz="14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Obriga ao seu cumprimento, os profissionais de contabilidade e Organizações Contábeis que prestem, mesmo que eventualmente,</a:t>
            </a:r>
            <a:r>
              <a:rPr lang="pt-BR" sz="2800" b="1" dirty="0" smtClean="0">
                <a:solidFill>
                  <a:schemeClr val="tx1"/>
                </a:solidFill>
              </a:rPr>
              <a:t> serviços de assessoria, consultoria, contadoria, auditoria, aconselhamento ou assistência</a:t>
            </a:r>
            <a:r>
              <a:rPr lang="pt-BR" sz="2800" dirty="0" smtClean="0">
                <a:solidFill>
                  <a:schemeClr val="tx1"/>
                </a:solidFill>
              </a:rPr>
              <a:t>, de qualquer natureza, nas operações listadas no próximo slide.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337922" r:id="rId3" imgW="4285714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4401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Operações sujeitas as normas do COAF para contadores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Compra e venda de imóveis, estabelecimentos comerciais ou industriais, ou participações societárias de qualquer natureza; </a:t>
            </a:r>
          </a:p>
          <a:p>
            <a:pPr marL="45720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Gestão de fundos, valores mobiliários ou outros ativos;</a:t>
            </a:r>
          </a:p>
          <a:p>
            <a:pPr marL="45720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Abertura ou gestão de contas bancárias, de poupança, investimento ou de valores mobiliários;</a:t>
            </a:r>
          </a:p>
          <a:p>
            <a:pPr marL="457200" lvl="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Criação, exploração ou gestão de sociedades de qualquer natureza, fundações, fundos fiduciários ou estruturas análogas;</a:t>
            </a:r>
          </a:p>
          <a:p>
            <a:pPr marL="457200" lvl="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Financeiras, societárias ou imobiliárias; e</a:t>
            </a:r>
          </a:p>
          <a:p>
            <a:pPr marL="457200" lvl="0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Alienação ou aquisição de direitos sobre contratos relacionados a atividades desportivas ou artísticas profissionais.</a:t>
            </a:r>
          </a:p>
          <a:p>
            <a:pPr marL="457200" lvl="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01622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A Resolução CFC nº 1445 traz proteção aos profissionais e organizações contábeis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10445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 Resolução CFC nº 1.445/2013 estabelece proteção aos profissionais e organizações contábeis na </a:t>
            </a:r>
            <a:r>
              <a:rPr lang="pt-BR" sz="2800" b="1" dirty="0" smtClean="0">
                <a:solidFill>
                  <a:schemeClr val="tx1"/>
                </a:solidFill>
              </a:rPr>
              <a:t>utilização indevida de seus serviços para atividades ilícitas</a:t>
            </a:r>
            <a:r>
              <a:rPr lang="pt-BR" sz="2800" dirty="0" smtClean="0">
                <a:solidFill>
                  <a:schemeClr val="tx1"/>
                </a:solidFill>
              </a:rPr>
              <a:t>, além dos </a:t>
            </a:r>
            <a:r>
              <a:rPr lang="pt-BR" sz="2800" b="1" dirty="0" smtClean="0">
                <a:solidFill>
                  <a:schemeClr val="tx1"/>
                </a:solidFill>
              </a:rPr>
              <a:t>riscos da associação de sua imagem a organizações criminosas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Implementação de política de prevenção a lavagem de dinheiro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46449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Os profissionais de contabilidade e Organizações Contábeis devem </a:t>
            </a:r>
            <a:r>
              <a:rPr lang="pt-BR" sz="2800" b="1" dirty="0" smtClean="0">
                <a:solidFill>
                  <a:schemeClr val="tx1"/>
                </a:solidFill>
              </a:rPr>
              <a:t>estabelecer e implementar política de prevenção à lavagem de dinheiro </a:t>
            </a:r>
            <a:r>
              <a:rPr lang="pt-BR" sz="2800" dirty="0" smtClean="0">
                <a:solidFill>
                  <a:schemeClr val="tx1"/>
                </a:solidFill>
              </a:rPr>
              <a:t>compatível com seu volume de operações e seu porte; 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Trata-se de </a:t>
            </a:r>
            <a:r>
              <a:rPr lang="pt-BR" sz="2800" b="1" dirty="0" smtClean="0">
                <a:solidFill>
                  <a:schemeClr val="tx1"/>
                </a:solidFill>
              </a:rPr>
              <a:t>adoção de procedimentos de controle </a:t>
            </a:r>
            <a:r>
              <a:rPr lang="pt-BR" sz="2800" dirty="0" smtClean="0">
                <a:solidFill>
                  <a:schemeClr val="tx1"/>
                </a:solidFill>
              </a:rPr>
              <a:t>que visem, de </a:t>
            </a:r>
            <a:r>
              <a:rPr lang="pt-BR" sz="2800" b="1" dirty="0" smtClean="0">
                <a:solidFill>
                  <a:schemeClr val="tx1"/>
                </a:solidFill>
              </a:rPr>
              <a:t>forma detalhada</a:t>
            </a:r>
            <a:r>
              <a:rPr lang="pt-BR" sz="2800" dirty="0" smtClean="0">
                <a:solidFill>
                  <a:schemeClr val="tx1"/>
                </a:solidFill>
              </a:rPr>
              <a:t>, </a:t>
            </a:r>
            <a:r>
              <a:rPr lang="pt-BR" sz="2800" b="1" dirty="0" smtClean="0">
                <a:solidFill>
                  <a:schemeClr val="tx1"/>
                </a:solidFill>
              </a:rPr>
              <a:t>conhecer seu cliente</a:t>
            </a:r>
            <a:r>
              <a:rPr lang="pt-BR" sz="2800" dirty="0" smtClean="0">
                <a:solidFill>
                  <a:schemeClr val="tx1"/>
                </a:solidFill>
              </a:rPr>
              <a:t>, bem como, </a:t>
            </a:r>
            <a:r>
              <a:rPr lang="pt-BR" sz="2800" b="1" dirty="0" smtClean="0">
                <a:solidFill>
                  <a:schemeClr val="tx1"/>
                </a:solidFill>
              </a:rPr>
              <a:t>as operações comerciais e financeiras dos clientes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352928" cy="5760640"/>
          </a:xfrm>
          <a:solidFill>
            <a:schemeClr val="bg1"/>
          </a:solidFill>
        </p:spPr>
        <p:txBody>
          <a:bodyPr/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endParaRPr lang="pt-BR" sz="1000" b="1" i="1" dirty="0" smtClean="0">
              <a:solidFill>
                <a:schemeClr val="tx1"/>
              </a:solidFill>
            </a:endParaRPr>
          </a:p>
          <a:p>
            <a:r>
              <a:rPr lang="pt-BR" sz="4400" b="1" i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pt-BR" sz="5400" b="1" i="1" dirty="0" smtClean="0">
                <a:solidFill>
                  <a:schemeClr val="tx1"/>
                </a:solidFill>
              </a:rPr>
              <a:t>Lei de Prevenção e Combate a “Lavagem de Dinheiro”</a:t>
            </a:r>
            <a:endParaRPr lang="pt-BR" sz="5400" dirty="0" smtClean="0">
              <a:solidFill>
                <a:schemeClr val="tx1"/>
              </a:solidFill>
            </a:endParaRPr>
          </a:p>
          <a:p>
            <a:endParaRPr lang="pt-BR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2050" r:id="rId3" imgW="4285714" imgH="1619476" progId="">
              <p:embed/>
            </p:oleObj>
          </a:graphicData>
        </a:graphic>
      </p:graphicFrame>
      <p:pic>
        <p:nvPicPr>
          <p:cNvPr id="4" name="Imagem 3" descr="lavagem $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77072"/>
            <a:ext cx="2736304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3681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Procedimentos e controles a serem implementados (política de prevenção)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640960" cy="489654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Identificação e realização de devida diligência para a qualificação dos clientes e demais envolvidos nas operações que realizarem; </a:t>
            </a:r>
          </a:p>
          <a:p>
            <a:pPr marL="457200" indent="-457200" algn="just"/>
            <a:endParaRPr lang="pt-BR" sz="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Obtenção de informações sobre o propósito e a natureza dos serviços profissionais em relação aos negócios do cliente;</a:t>
            </a:r>
          </a:p>
          <a:p>
            <a:pPr marL="457200" indent="-457200" algn="just"/>
            <a:endParaRPr lang="pt-BR" sz="8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Identificação do beneficiário final dos serviços que prestarem;</a:t>
            </a:r>
          </a:p>
          <a:p>
            <a:pPr marL="457200" lvl="0" indent="-457200" algn="just"/>
            <a:endParaRPr lang="pt-BR" sz="8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Identificação de operações ou propostas de operações praticadas pelo cliente, suspeitas ou de comunicação obrigatória;</a:t>
            </a:r>
          </a:p>
          <a:p>
            <a:pPr marL="457200" lvl="0" indent="-457200" algn="just"/>
            <a:endParaRPr lang="pt-BR" sz="8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Revisão periódica da eficácia da política implantada para sua melhoria visando atingir os objetivos propostos.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8722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Disseminação da política de prevenção entre os empregados da Organização Contábil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 política de prevenção deve ser </a:t>
            </a:r>
            <a:r>
              <a:rPr lang="pt-BR" sz="2800" b="1" dirty="0" smtClean="0">
                <a:solidFill>
                  <a:schemeClr val="tx1"/>
                </a:solidFill>
              </a:rPr>
              <a:t>formalizada expressamente </a:t>
            </a:r>
            <a:r>
              <a:rPr lang="pt-BR" sz="2800" dirty="0" smtClean="0">
                <a:solidFill>
                  <a:schemeClr val="tx1"/>
                </a:solidFill>
              </a:rPr>
              <a:t>pelo profissional ou gestor da Organização Contábil, abrangendo, também, procedimentos para, quando aplicável:</a:t>
            </a:r>
          </a:p>
          <a:p>
            <a:pPr marL="45720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b="1" dirty="0" smtClean="0">
                <a:solidFill>
                  <a:schemeClr val="tx1"/>
                </a:solidFill>
              </a:rPr>
              <a:t>seleção e o treinamento de empregados </a:t>
            </a:r>
            <a:r>
              <a:rPr lang="pt-BR" sz="2400" dirty="0" smtClean="0">
                <a:solidFill>
                  <a:schemeClr val="tx1"/>
                </a:solidFill>
              </a:rPr>
              <a:t>em relação à política implantada;</a:t>
            </a:r>
          </a:p>
          <a:p>
            <a:pPr marL="914400" lvl="1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b="1" dirty="0" smtClean="0">
                <a:solidFill>
                  <a:schemeClr val="tx1"/>
                </a:solidFill>
              </a:rPr>
              <a:t>disseminação do seu conteúdo ao quadro de pessoal </a:t>
            </a:r>
            <a:r>
              <a:rPr lang="pt-BR" sz="2400" dirty="0" smtClean="0">
                <a:solidFill>
                  <a:schemeClr val="tx1"/>
                </a:solidFill>
              </a:rPr>
              <a:t>por processos institucionalizados e de caráter contínuo; e</a:t>
            </a:r>
          </a:p>
          <a:p>
            <a:pPr marL="914400" lvl="1" indent="-457200" algn="just"/>
            <a:endParaRPr lang="pt-BR" sz="9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</a:rPr>
              <a:t>O </a:t>
            </a:r>
            <a:r>
              <a:rPr lang="pt-BR" sz="2400" b="1" dirty="0" smtClean="0">
                <a:solidFill>
                  <a:schemeClr val="tx1"/>
                </a:solidFill>
              </a:rPr>
              <a:t>monitoramento das atividades desenvolvidas pelos empregados</a:t>
            </a:r>
            <a:r>
              <a:rPr lang="pt-BR" sz="2400" dirty="0" smtClean="0">
                <a:solidFill>
                  <a:schemeClr val="tx1"/>
                </a:solidFill>
              </a:rPr>
              <a:t> com relação a política de prevenção.</a:t>
            </a:r>
          </a:p>
          <a:p>
            <a:pPr marL="914400" lvl="1" indent="-457200" algn="just">
              <a:buFont typeface="Wingdings" pitchFamily="2" charset="2"/>
              <a:buChar char="q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8722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Dispensa da obrigação de implementar política de prevenção à lavagem de dinheiro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pt-BR" sz="2800" u="sng" dirty="0" smtClean="0">
                <a:solidFill>
                  <a:schemeClr val="tx1"/>
                </a:solidFill>
              </a:rPr>
              <a:t>implementação de política de prevenção a lavagem de dinheiro</a:t>
            </a:r>
            <a:r>
              <a:rPr lang="pt-BR" sz="2800" dirty="0" smtClean="0">
                <a:solidFill>
                  <a:schemeClr val="tx1"/>
                </a:solidFill>
              </a:rPr>
              <a:t>, </a:t>
            </a:r>
            <a:r>
              <a:rPr lang="pt-BR" sz="2800" b="1" dirty="0" smtClean="0">
                <a:solidFill>
                  <a:schemeClr val="tx1"/>
                </a:solidFill>
              </a:rPr>
              <a:t>não se aplica aos profissionais e Organizações Contábeis que possuem faturamento até o limite estabelecido no Simples Nacional</a:t>
            </a:r>
            <a:r>
              <a:rPr lang="pt-BR" sz="2800" dirty="0" smtClean="0">
                <a:solidFill>
                  <a:schemeClr val="tx1"/>
                </a:solidFill>
              </a:rPr>
              <a:t>, ou seja, R$ 3.600.00,00 (três milhões e seiscentos mil reais);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demais disposições da Resolução nº 1.445/2013 são aplicáveis aos profissionais e organizações contábeis.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22413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Avaliação de operações suspeitas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40960" cy="482453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Os profissionais e Organizações Contábeis devem </a:t>
            </a:r>
            <a:r>
              <a:rPr lang="pt-BR" sz="2600" b="1" dirty="0" smtClean="0">
                <a:solidFill>
                  <a:schemeClr val="tx1"/>
                </a:solidFill>
              </a:rPr>
              <a:t>avaliar a existência de suspeição nas propostas e/ou operações de seus clientes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Deve dispensar especial atenção àquelas incomuns ou que, por suas características, no que se refere a partes envolvidas, valores, forma de realização, finalidade, complexidade, instrumentos utilizados ou pela falta de fundamento econômico ou legal, </a:t>
            </a:r>
            <a:r>
              <a:rPr lang="pt-BR" sz="2600" b="1" dirty="0" smtClean="0">
                <a:solidFill>
                  <a:schemeClr val="tx1"/>
                </a:solidFill>
              </a:rPr>
              <a:t>possam configurar sérios indícios dos crimes previstos na Lei n.º 9.613/1998 </a:t>
            </a:r>
            <a:r>
              <a:rPr lang="pt-BR" sz="2600" dirty="0" smtClean="0">
                <a:solidFill>
                  <a:schemeClr val="tx1"/>
                </a:solidFill>
              </a:rPr>
              <a:t>ou com eles relacionar-se.</a:t>
            </a:r>
          </a:p>
          <a:p>
            <a:pPr marL="914400" lvl="1" indent="-457200" algn="just">
              <a:buFont typeface="Wingdings" pitchFamily="2" charset="2"/>
              <a:buChar char="q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01622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Inclusão dessa nova obrigação no Contrato de Prestação de Serviços Contáveis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Os profissionais de contabilidade devem esclarecer aos seus clientes os propósitos da Lei e da Resolução, bem como, </a:t>
            </a:r>
            <a:r>
              <a:rPr lang="pt-BR" sz="2800" b="1" dirty="0" smtClean="0">
                <a:solidFill>
                  <a:schemeClr val="tx1"/>
                </a:solidFill>
              </a:rPr>
              <a:t>incluir nos contratos de prestação de serviços contábei</a:t>
            </a:r>
            <a:r>
              <a:rPr lang="pt-BR" sz="2800" dirty="0" smtClean="0">
                <a:solidFill>
                  <a:schemeClr val="tx1"/>
                </a:solidFill>
              </a:rPr>
              <a:t>s</a:t>
            </a:r>
            <a:r>
              <a:rPr lang="pt-BR" sz="2800" b="1" dirty="0" smtClean="0">
                <a:solidFill>
                  <a:schemeClr val="tx1"/>
                </a:solidFill>
              </a:rPr>
              <a:t>, cláusula que ressalte a obrigação </a:t>
            </a:r>
            <a:r>
              <a:rPr lang="pt-BR" sz="2800" dirty="0" smtClean="0">
                <a:solidFill>
                  <a:schemeClr val="tx1"/>
                </a:solidFill>
              </a:rPr>
              <a:t>de cumprimento à Lei 9.613/98 e Resolução CFC nº 1.445/2013.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87220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Manutenção de cadastro de clientes e demais envolvidos em operações financeiras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Os profissionais e/ou Organizações Contábeis devem manter </a:t>
            </a:r>
            <a:r>
              <a:rPr lang="pt-BR" sz="2800" b="1" dirty="0" smtClean="0">
                <a:solidFill>
                  <a:schemeClr val="tx1"/>
                </a:solidFill>
              </a:rPr>
              <a:t>cadastro de seus clientes e dos demais envolvidos nas operações que realizarem</a:t>
            </a:r>
            <a:r>
              <a:rPr lang="pt-BR" sz="2800" dirty="0" smtClean="0">
                <a:solidFill>
                  <a:schemeClr val="tx1"/>
                </a:solidFill>
              </a:rPr>
              <a:t>, inclusive representantes e procuradores.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Manutenção de cadastro de cliente (pessoa física)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40960" cy="4680520"/>
          </a:xfrm>
        </p:spPr>
        <p:txBody>
          <a:bodyPr>
            <a:normAutofit fontScale="92500" lnSpcReduction="10000"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Nome completo;</a:t>
            </a:r>
          </a:p>
          <a:p>
            <a:pPr marL="457200" lvl="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Número de inscrição no cadastro de Pessoa Física (CPF);</a:t>
            </a:r>
          </a:p>
          <a:p>
            <a:pPr marL="457200" lvl="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Número do documento de identificação e nome do órgão expedidor ou, se estrangeiro, dados do passaporte ou carteira civil;</a:t>
            </a:r>
          </a:p>
          <a:p>
            <a:pPr marL="457200" lvl="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Enquadramento em qualquer das condições previstas no Art. 1º da Resolução COAF n.º 15/2007; e</a:t>
            </a:r>
          </a:p>
          <a:p>
            <a:pPr marL="457200" lvl="0" indent="-457200" algn="just"/>
            <a:endParaRPr lang="pt-BR" sz="11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Enquadramento na condição de pessoa politicamente exposta, nos termos da Resolução COAF n.º 16/2007.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65618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Manutenção de cadastro de cliente (pessoa jurídica)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 fontScale="85000" lnSpcReduction="10000"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Razão social;</a:t>
            </a:r>
          </a:p>
          <a:p>
            <a:pPr marL="457200" lvl="0" indent="-457200" algn="just"/>
            <a:endParaRPr lang="pt-BR" sz="13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CNPJ;</a:t>
            </a:r>
          </a:p>
          <a:p>
            <a:pPr marL="457200" lvl="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Nome completo, CPF e número do documento de identificação e nome do órgão expedidor ou, se estrangeiro, dados do passaporte ou carteira civil, dos demais envolvidos; e</a:t>
            </a:r>
          </a:p>
          <a:p>
            <a:pPr marL="457200" lvl="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Identificação dos beneficiários finais ou o registro das medidas adotadas com o objetivo de identificá-los, bem como seu enquadramento na condição de pessoa politicamente exposta, nos termos da Resolução COAF n.º 16/2007.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1216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Demais informações que deve constar nos cadastros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Registro do </a:t>
            </a:r>
            <a:r>
              <a:rPr lang="pt-BR" sz="2800" b="1" dirty="0" smtClean="0">
                <a:solidFill>
                  <a:schemeClr val="tx1"/>
                </a:solidFill>
              </a:rPr>
              <a:t>propósito e da natureza </a:t>
            </a:r>
            <a:r>
              <a:rPr lang="pt-BR" sz="2800" dirty="0" smtClean="0">
                <a:solidFill>
                  <a:schemeClr val="tx1"/>
                </a:solidFill>
              </a:rPr>
              <a:t>da relação de negócio;</a:t>
            </a:r>
          </a:p>
          <a:p>
            <a:pPr marL="45720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Data do cadastro </a:t>
            </a:r>
            <a:r>
              <a:rPr lang="pt-BR" sz="2800" dirty="0" smtClean="0">
                <a:solidFill>
                  <a:schemeClr val="tx1"/>
                </a:solidFill>
              </a:rPr>
              <a:t>e, quando for o caso, de suas atualizações; </a:t>
            </a:r>
          </a:p>
          <a:p>
            <a:pPr marL="457200" indent="-457200" algn="just"/>
            <a:endParaRPr lang="pt-BR" sz="1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</a:t>
            </a:r>
            <a:r>
              <a:rPr lang="pt-BR" sz="2800" b="1" dirty="0" smtClean="0">
                <a:solidFill>
                  <a:schemeClr val="tx1"/>
                </a:solidFill>
              </a:rPr>
              <a:t>correspondências impressas e eletrônicas </a:t>
            </a:r>
            <a:r>
              <a:rPr lang="pt-BR" sz="2800" dirty="0" smtClean="0">
                <a:solidFill>
                  <a:schemeClr val="tx1"/>
                </a:solidFill>
              </a:rPr>
              <a:t>que suportem a formalização e a prestação do serviço;</a:t>
            </a:r>
          </a:p>
          <a:p>
            <a:pPr marL="457200" indent="-457200" algn="just"/>
            <a:endParaRPr lang="pt-BR" sz="11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Registro de procedimentos adicionais de verificação sempre que houver dúvida quanto à fidedignidade das informações constantes do cadastro, quando houver suspeita da prática dos crimes previstos na Lei n.º 9.613/1998 ou de situações a eles relacionadas.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65618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Medidas adicionais quanto ao cadastro de clientes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Os profissionais de contabilidade deverão assegurar-se de que as </a:t>
            </a:r>
            <a:r>
              <a:rPr lang="pt-BR" sz="2800" b="1" dirty="0" smtClean="0">
                <a:solidFill>
                  <a:schemeClr val="tx1"/>
                </a:solidFill>
              </a:rPr>
              <a:t>informações cadastrais do cliente estejam atualizadas</a:t>
            </a:r>
            <a:r>
              <a:rPr lang="pt-BR" sz="2800" dirty="0" smtClean="0">
                <a:solidFill>
                  <a:schemeClr val="tx1"/>
                </a:solidFill>
              </a:rPr>
              <a:t> no momento da contratação do serviço;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Deverão também adotar medidas adequadas para </a:t>
            </a:r>
            <a:r>
              <a:rPr lang="pt-BR" sz="2800" b="1" dirty="0" smtClean="0">
                <a:solidFill>
                  <a:schemeClr val="tx1"/>
                </a:solidFill>
              </a:rPr>
              <a:t>compreenderem a composição acionária e a estrutura de controle </a:t>
            </a:r>
            <a:r>
              <a:rPr lang="pt-BR" sz="2800" dirty="0" smtClean="0">
                <a:solidFill>
                  <a:schemeClr val="tx1"/>
                </a:solidFill>
              </a:rPr>
              <a:t>dos clientes pessoas jurídicas, com o </a:t>
            </a:r>
            <a:r>
              <a:rPr lang="pt-BR" sz="2800" b="1" dirty="0" smtClean="0">
                <a:solidFill>
                  <a:schemeClr val="tx1"/>
                </a:solidFill>
              </a:rPr>
              <a:t>objetivo de identificar seu beneficiário final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65618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4000" b="1" dirty="0" smtClean="0"/>
              <a:t>Lei nº 9.613/1998, dispõe sobre os crimes de "lavagem de dinheiro”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640960" cy="417646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A Lei nº 9.613/1998, dispõe sobre os crimes de “lavagem de dinheiro”</a:t>
            </a:r>
          </a:p>
          <a:p>
            <a:pPr marL="457200" indent="-457200" algn="just"/>
            <a:endParaRPr lang="pt-BR" sz="15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Estabelece também, procedimentos para a prevenção da utilização do sistema financeiro para ilícitos financeiros;</a:t>
            </a:r>
          </a:p>
          <a:p>
            <a:pPr marL="457200" indent="-457200" algn="just"/>
            <a:endParaRPr lang="pt-BR" sz="15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 “</a:t>
            </a:r>
            <a:r>
              <a:rPr lang="pt-BR" sz="2600" b="1" dirty="0" smtClean="0">
                <a:solidFill>
                  <a:schemeClr val="tx1"/>
                </a:solidFill>
              </a:rPr>
              <a:t>Ocultar</a:t>
            </a:r>
            <a:r>
              <a:rPr lang="pt-BR" sz="2600" dirty="0" smtClean="0">
                <a:solidFill>
                  <a:schemeClr val="tx1"/>
                </a:solidFill>
              </a:rPr>
              <a:t> ou </a:t>
            </a:r>
            <a:r>
              <a:rPr lang="pt-BR" sz="2600" b="1" dirty="0" smtClean="0">
                <a:solidFill>
                  <a:schemeClr val="tx1"/>
                </a:solidFill>
              </a:rPr>
              <a:t>dissimular a natureza</a:t>
            </a:r>
            <a:r>
              <a:rPr lang="pt-BR" sz="2600" dirty="0" smtClean="0">
                <a:solidFill>
                  <a:schemeClr val="tx1"/>
                </a:solidFill>
              </a:rPr>
              <a:t>, </a:t>
            </a:r>
            <a:r>
              <a:rPr lang="pt-BR" sz="2600" b="1" dirty="0" smtClean="0">
                <a:solidFill>
                  <a:schemeClr val="tx1"/>
                </a:solidFill>
              </a:rPr>
              <a:t>origem</a:t>
            </a:r>
            <a:r>
              <a:rPr lang="pt-BR" sz="2600" dirty="0" smtClean="0">
                <a:solidFill>
                  <a:schemeClr val="tx1"/>
                </a:solidFill>
              </a:rPr>
              <a:t>, </a:t>
            </a:r>
            <a:r>
              <a:rPr lang="pt-BR" sz="2600" b="1" dirty="0" smtClean="0">
                <a:solidFill>
                  <a:schemeClr val="tx1"/>
                </a:solidFill>
              </a:rPr>
              <a:t>localização</a:t>
            </a:r>
            <a:r>
              <a:rPr lang="pt-BR" sz="2600" dirty="0" smtClean="0">
                <a:solidFill>
                  <a:schemeClr val="tx1"/>
                </a:solidFill>
              </a:rPr>
              <a:t>, </a:t>
            </a:r>
            <a:r>
              <a:rPr lang="pt-BR" sz="2600" b="1" dirty="0" smtClean="0">
                <a:solidFill>
                  <a:schemeClr val="tx1"/>
                </a:solidFill>
              </a:rPr>
              <a:t>disposição</a:t>
            </a:r>
            <a:r>
              <a:rPr lang="pt-BR" sz="2600" dirty="0" smtClean="0">
                <a:solidFill>
                  <a:schemeClr val="tx1"/>
                </a:solidFill>
              </a:rPr>
              <a:t>, </a:t>
            </a:r>
            <a:r>
              <a:rPr lang="pt-BR" sz="2600" b="1" dirty="0" smtClean="0">
                <a:solidFill>
                  <a:schemeClr val="tx1"/>
                </a:solidFill>
              </a:rPr>
              <a:t>movimentação ou propriedade </a:t>
            </a:r>
            <a:r>
              <a:rPr lang="pt-BR" sz="2600" dirty="0" smtClean="0">
                <a:solidFill>
                  <a:schemeClr val="tx1"/>
                </a:solidFill>
              </a:rPr>
              <a:t>de bens, direitos ou valores provenientes, direta ou indiretamente, de infração penal”.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6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6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5122" r:id="rId3" imgW="4285714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Na dúvida, não estabeleça contratação de seus serviços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Quando não for possível identificar o beneficiário final da operação, os profissionais de contabilidade devem dispensar especial atenção à operação, </a:t>
            </a:r>
            <a:r>
              <a:rPr lang="pt-BR" sz="2800" b="1" dirty="0" smtClean="0">
                <a:solidFill>
                  <a:schemeClr val="tx1"/>
                </a:solidFill>
              </a:rPr>
              <a:t>avaliando a conveniência de realizá-la ou de estabelecer ou manter a relação de negócio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86409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Registro das operações financeiras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Os profissionais devem </a:t>
            </a:r>
            <a:r>
              <a:rPr lang="pt-BR" sz="2800" b="1" dirty="0" smtClean="0">
                <a:solidFill>
                  <a:schemeClr val="tx1"/>
                </a:solidFill>
              </a:rPr>
              <a:t>manter registro de todos os serviços que prestarem e de todas as operações que realizarem </a:t>
            </a:r>
            <a:r>
              <a:rPr lang="pt-BR" sz="2800" dirty="0" smtClean="0">
                <a:solidFill>
                  <a:schemeClr val="tx1"/>
                </a:solidFill>
              </a:rPr>
              <a:t>em nome de seus clientes, do qual devem constar, no mínimo:</a:t>
            </a:r>
          </a:p>
          <a:p>
            <a:pPr marL="457200" indent="-457200" algn="just"/>
            <a:endParaRPr lang="pt-BR" sz="15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A identificação do cliente;</a:t>
            </a:r>
          </a:p>
          <a:p>
            <a:pPr marL="914400" lvl="1" indent="-457200" algn="just">
              <a:buFont typeface="Wingdings" pitchFamily="2" charset="2"/>
              <a:buChar char="§"/>
            </a:pPr>
            <a:endParaRPr lang="pt-BR" sz="9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Descrição pormenorizada dos serviços prestados ou das operações realizadas;</a:t>
            </a:r>
          </a:p>
          <a:p>
            <a:pPr marL="914400" lvl="1" indent="-457200" algn="just">
              <a:buFont typeface="Wingdings" pitchFamily="2" charset="2"/>
              <a:buChar char="§"/>
            </a:pPr>
            <a:endParaRPr lang="pt-BR" sz="9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Valor da operação;</a:t>
            </a:r>
          </a:p>
          <a:p>
            <a:pPr marL="914400" lvl="1" indent="-457200" algn="just">
              <a:buFont typeface="Wingdings" pitchFamily="2" charset="2"/>
              <a:buChar char="§"/>
            </a:pPr>
            <a:endParaRPr lang="pt-BR" sz="9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Data da operação;</a:t>
            </a:r>
          </a:p>
          <a:p>
            <a:pPr marL="914400" lvl="1" indent="-457200" algn="just">
              <a:buFont typeface="Wingdings" pitchFamily="2" charset="2"/>
              <a:buChar char="§"/>
            </a:pPr>
            <a:endParaRPr lang="pt-BR" sz="9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Forma de pagamento;</a:t>
            </a:r>
          </a:p>
          <a:p>
            <a:pPr marL="914400" lvl="1" indent="-457200" algn="just">
              <a:buFont typeface="Wingdings" pitchFamily="2" charset="2"/>
              <a:buChar char="§"/>
            </a:pPr>
            <a:endParaRPr lang="pt-BR" sz="7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Meio de pagamento; e </a:t>
            </a:r>
          </a:p>
          <a:p>
            <a:pPr marL="914400" lvl="1" indent="-457200" algn="just">
              <a:buFont typeface="Wingdings" pitchFamily="2" charset="2"/>
              <a:buChar char="§"/>
            </a:pPr>
            <a:endParaRPr lang="pt-BR" sz="7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</a:rPr>
              <a:t>O registro fundamentado da decisão de proceder, ou não, às comunicações ao COAF, referente as operações avaliadas como suspeitas dos crimes previstos na Lei nº 9.613/1998.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1216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Comunicações ao COAF de operações consideradas suspeitas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operações e/ou propostas de </a:t>
            </a:r>
            <a:r>
              <a:rPr lang="pt-BR" sz="2800" b="1" dirty="0" smtClean="0">
                <a:solidFill>
                  <a:schemeClr val="tx1"/>
                </a:solidFill>
              </a:rPr>
              <a:t>operações nas situações listadas nos próximos slides</a:t>
            </a:r>
            <a:r>
              <a:rPr lang="pt-BR" sz="2800" dirty="0" smtClean="0">
                <a:solidFill>
                  <a:schemeClr val="tx1"/>
                </a:solidFill>
              </a:rPr>
              <a:t>, podem configurar sérios indícios da ocorrência dos crimes previstos na Lei n.º 9.613/1998 ou com eles relacionar-se, devendo ser analisadas com especial atenção e, </a:t>
            </a:r>
            <a:r>
              <a:rPr lang="pt-BR" sz="2800" b="1" dirty="0" smtClean="0">
                <a:solidFill>
                  <a:schemeClr val="tx1"/>
                </a:solidFill>
              </a:rPr>
              <a:t>se consideradas suspeitas, comunicadas ao COAF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0801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Operações consideradas suspeitas (1)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Operação que aparente </a:t>
            </a:r>
            <a:r>
              <a:rPr lang="pt-BR" sz="2600" b="1" dirty="0" smtClean="0">
                <a:solidFill>
                  <a:schemeClr val="tx1"/>
                </a:solidFill>
              </a:rPr>
              <a:t>não ser resultante das atividades usuais do cliente </a:t>
            </a:r>
            <a:r>
              <a:rPr lang="pt-BR" sz="2600" dirty="0" smtClean="0">
                <a:solidFill>
                  <a:schemeClr val="tx1"/>
                </a:solidFill>
              </a:rPr>
              <a:t>ou do seu ramo de negócio;</a:t>
            </a:r>
          </a:p>
          <a:p>
            <a:pPr marL="457200" lvl="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Operação cuja origem ou </a:t>
            </a:r>
            <a:r>
              <a:rPr lang="pt-BR" sz="2600" b="1" dirty="0" smtClean="0">
                <a:solidFill>
                  <a:schemeClr val="tx1"/>
                </a:solidFill>
              </a:rPr>
              <a:t>fundamentação econômica ou legal não sejam claramente aferíveis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457200" lvl="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Operação </a:t>
            </a:r>
            <a:r>
              <a:rPr lang="pt-BR" sz="2600" b="1" dirty="0" smtClean="0">
                <a:solidFill>
                  <a:schemeClr val="tx1"/>
                </a:solidFill>
              </a:rPr>
              <a:t>incompatível com o patrimônio e com a capacidade econômica financeira do cliente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457200" lvl="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Operação com cliente cujo </a:t>
            </a:r>
            <a:r>
              <a:rPr lang="pt-BR" sz="2600" b="1" dirty="0" smtClean="0">
                <a:solidFill>
                  <a:schemeClr val="tx1"/>
                </a:solidFill>
              </a:rPr>
              <a:t>beneficiário final não é possível identificar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0801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Operações consideradas suspeitas (2)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Operação envolvendo </a:t>
            </a:r>
            <a:r>
              <a:rPr lang="pt-BR" sz="2600" b="1" dirty="0" smtClean="0">
                <a:solidFill>
                  <a:schemeClr val="tx1"/>
                </a:solidFill>
              </a:rPr>
              <a:t>pessoa jurídica domiciliada em jurisdições consideradas de alto risco </a:t>
            </a:r>
            <a:r>
              <a:rPr lang="pt-BR" sz="2600" dirty="0" smtClean="0">
                <a:solidFill>
                  <a:schemeClr val="tx1"/>
                </a:solidFill>
              </a:rPr>
              <a:t>ou com deficiências de prevenção e combate à lavagem de dinheiro ou </a:t>
            </a:r>
            <a:r>
              <a:rPr lang="pt-BR" sz="2600" b="1" dirty="0" smtClean="0">
                <a:solidFill>
                  <a:schemeClr val="tx1"/>
                </a:solidFill>
              </a:rPr>
              <a:t>países considerado pela RFB de tributação favorecida e/ou regime fiscal privilegiado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Operação envolvendo pessoa jurídica cujos </a:t>
            </a:r>
            <a:r>
              <a:rPr lang="pt-BR" sz="2600" b="1" dirty="0" smtClean="0">
                <a:solidFill>
                  <a:schemeClr val="tx1"/>
                </a:solidFill>
              </a:rPr>
              <a:t>beneficiários finais, sócios, acionistas, procuradores ou representantes legais</a:t>
            </a:r>
            <a:r>
              <a:rPr lang="pt-BR" sz="2600" dirty="0" smtClean="0">
                <a:solidFill>
                  <a:schemeClr val="tx1"/>
                </a:solidFill>
              </a:rPr>
              <a:t> mantenham domicílio em jurisdições consideradas de alto risco ou com deficiências estratégicas de prevenção e combate à lavagem de dinheiro ou países ou dependências consideradas pela RFB de tributação favorecida e/ou regime fiscal privilegiado;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0801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Operações consideradas suspeitas (3)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92500" lnSpcReduction="10000"/>
          </a:bodyPr>
          <a:lstStyle/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Resistência, por parte do cliente ou demais envolvidos, ao fornecimento de informações ou prestação de informação falsa ou de difícil ou onerosa verificação, para a formalização do cadastro ou o registro da operação;</a:t>
            </a:r>
          </a:p>
          <a:p>
            <a:pPr marL="457200" lvl="0" indent="-457200" algn="just"/>
            <a:endParaRPr lang="pt-BR" sz="15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Operação </a:t>
            </a:r>
            <a:r>
              <a:rPr lang="pt-BR" sz="2800" b="1" dirty="0" smtClean="0">
                <a:solidFill>
                  <a:schemeClr val="tx1"/>
                </a:solidFill>
              </a:rPr>
              <a:t>injustificadamente complexa </a:t>
            </a:r>
            <a:r>
              <a:rPr lang="pt-BR" sz="2800" dirty="0" smtClean="0">
                <a:solidFill>
                  <a:schemeClr val="tx1"/>
                </a:solidFill>
              </a:rPr>
              <a:t>ou com custos mais elevados que </a:t>
            </a:r>
            <a:r>
              <a:rPr lang="pt-BR" sz="2800" b="1" dirty="0" smtClean="0">
                <a:solidFill>
                  <a:schemeClr val="tx1"/>
                </a:solidFill>
              </a:rPr>
              <a:t>visem dificultar o rastreamento dos recursos ou a identificação do real objetivo da operação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</a:p>
          <a:p>
            <a:pPr marL="457200" lvl="0" indent="-457200" algn="just"/>
            <a:endParaRPr lang="pt-BR" sz="15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Operação </a:t>
            </a:r>
            <a:r>
              <a:rPr lang="pt-BR" sz="2800" b="1" dirty="0" smtClean="0">
                <a:solidFill>
                  <a:schemeClr val="tx1"/>
                </a:solidFill>
              </a:rPr>
              <a:t>aparentemente fictícia </a:t>
            </a:r>
            <a:r>
              <a:rPr lang="pt-BR" sz="2800" dirty="0" smtClean="0">
                <a:solidFill>
                  <a:schemeClr val="tx1"/>
                </a:solidFill>
              </a:rPr>
              <a:t>ou com </a:t>
            </a:r>
            <a:r>
              <a:rPr lang="pt-BR" sz="2800" b="1" dirty="0" smtClean="0">
                <a:solidFill>
                  <a:schemeClr val="tx1"/>
                </a:solidFill>
              </a:rPr>
              <a:t>indícios de superfaturamento ou subfaturamento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</a:p>
          <a:p>
            <a:pPr marL="457200" lvl="0" indent="-457200" algn="just"/>
            <a:endParaRPr lang="pt-BR" sz="1500" dirty="0" smtClean="0">
              <a:solidFill>
                <a:schemeClr val="tx1"/>
              </a:solidFill>
            </a:endParaRPr>
          </a:p>
          <a:p>
            <a:pPr marL="457200" lvl="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Operação com </a:t>
            </a:r>
            <a:r>
              <a:rPr lang="pt-BR" sz="2800" b="1" dirty="0" smtClean="0">
                <a:solidFill>
                  <a:schemeClr val="tx1"/>
                </a:solidFill>
              </a:rPr>
              <a:t>cláusulas que estabeleçam condições incompatíveis com as praticadas no mercado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0801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Operações consideradas suspeitas (4)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Operação envolvendo Declaração de Comprovação de Rendimentos </a:t>
            </a:r>
            <a:r>
              <a:rPr lang="pt-BR" sz="2800" b="1" dirty="0" smtClean="0">
                <a:solidFill>
                  <a:schemeClr val="tx1"/>
                </a:solidFill>
              </a:rPr>
              <a:t>(Decore), incompatível com a capacidade financeira do cliente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/>
            <a:endParaRPr lang="pt-BR" sz="11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Qualquer tentativa de </a:t>
            </a:r>
            <a:r>
              <a:rPr lang="pt-BR" sz="2800" b="1" dirty="0" smtClean="0">
                <a:solidFill>
                  <a:schemeClr val="tx1"/>
                </a:solidFill>
              </a:rPr>
              <a:t>burlar os controles e registros exigidos pela legislação de prevenção à lavagem de dinheiro </a:t>
            </a:r>
            <a:r>
              <a:rPr lang="pt-BR" sz="2800" dirty="0" smtClean="0">
                <a:solidFill>
                  <a:schemeClr val="tx1"/>
                </a:solidFill>
              </a:rPr>
              <a:t>e ao financiamento do terrorismo; e</a:t>
            </a:r>
          </a:p>
          <a:p>
            <a:pPr marL="457200" indent="-457200" algn="just"/>
            <a:endParaRPr lang="pt-BR" sz="11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Quaisquer outras operações que, considerando as partes e demais envolvidos, os valores, modo de realização e meio de pagamento, ou a falta de fundamento econômico ou legal, </a:t>
            </a:r>
            <a:r>
              <a:rPr lang="pt-BR" sz="2800" b="1" dirty="0" smtClean="0">
                <a:solidFill>
                  <a:schemeClr val="tx1"/>
                </a:solidFill>
              </a:rPr>
              <a:t>possam configurar sérios indícios da ocorrência dos crimes previstos na Lei n.° 9.613/1998 </a:t>
            </a:r>
            <a:r>
              <a:rPr lang="pt-BR" sz="2800" dirty="0" smtClean="0">
                <a:solidFill>
                  <a:schemeClr val="tx1"/>
                </a:solidFill>
              </a:rPr>
              <a:t>ou com eles relacionar-se.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2961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Comunicações ao COAF de operações em caráter obrigatório (1/2)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640960" cy="496855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operações e propostas de operações nas situações listadas abaixo, </a:t>
            </a:r>
            <a:r>
              <a:rPr lang="pt-BR" sz="2800" b="1" dirty="0" smtClean="0">
                <a:solidFill>
                  <a:schemeClr val="tx1"/>
                </a:solidFill>
              </a:rPr>
              <a:t>devem ser comunicadas ao COAF</a:t>
            </a:r>
            <a:r>
              <a:rPr lang="pt-BR" sz="2800" dirty="0" smtClean="0">
                <a:solidFill>
                  <a:schemeClr val="tx1"/>
                </a:solidFill>
              </a:rPr>
              <a:t>, independentemente de análise ou de qualquer outra consideração:</a:t>
            </a:r>
          </a:p>
          <a:p>
            <a:pPr marL="457200" indent="-457200" algn="just"/>
            <a:endParaRPr lang="pt-BR" sz="15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</a:rPr>
              <a:t>Prestação de serviço realizada por Organização Contábil, envolvendo </a:t>
            </a:r>
            <a:r>
              <a:rPr lang="pt-BR" sz="2400" b="1" dirty="0" smtClean="0">
                <a:solidFill>
                  <a:schemeClr val="tx1"/>
                </a:solidFill>
              </a:rPr>
              <a:t>o recebimento, em espécie, de valor igual ou superior a R$ 30.000,00</a:t>
            </a:r>
            <a:r>
              <a:rPr lang="pt-BR" sz="2400" dirty="0" smtClean="0">
                <a:solidFill>
                  <a:schemeClr val="tx1"/>
                </a:solidFill>
              </a:rPr>
              <a:t> ou equivalente em outra moeda;</a:t>
            </a:r>
          </a:p>
          <a:p>
            <a:pPr marL="914400" lvl="1" indent="-457200" algn="just">
              <a:buFont typeface="Wingdings" pitchFamily="2" charset="2"/>
              <a:buChar char="q"/>
            </a:pPr>
            <a:endParaRPr lang="pt-BR" sz="15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1"/>
                </a:solidFill>
              </a:rPr>
              <a:t>Prestação de serviço realizada por Organização Contábil, envolvendo </a:t>
            </a:r>
            <a:r>
              <a:rPr lang="pt-BR" sz="2400" b="1" dirty="0" smtClean="0">
                <a:solidFill>
                  <a:schemeClr val="tx1"/>
                </a:solidFill>
              </a:rPr>
              <a:t>o recebimento, de valor igual ou superior a R$ 30.000,00, por meio de cheque emitido ao portador</a:t>
            </a:r>
            <a:r>
              <a:rPr lang="pt-BR" sz="2400" dirty="0" smtClean="0">
                <a:solidFill>
                  <a:schemeClr val="tx1"/>
                </a:solidFill>
              </a:rPr>
              <a:t>, inclusive a compra ou venda de bens móveis ou imóveis que integrem o ativo das pessoas jurídicas;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2961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Comunicações ao COAF de operações em caráter obrigatório (2/2)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640960" cy="4752528"/>
          </a:xfrm>
        </p:spPr>
        <p:txBody>
          <a:bodyPr>
            <a:normAutofit/>
          </a:bodyPr>
          <a:lstStyle/>
          <a:p>
            <a:pPr marL="914400" lvl="1" indent="-457200" algn="just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1"/>
                </a:solidFill>
              </a:rPr>
              <a:t>Constituição de empresa e/ou aumento de capital social com integralização em moeda corrente</a:t>
            </a:r>
            <a:r>
              <a:rPr lang="pt-BR" sz="2400" dirty="0" smtClean="0">
                <a:solidFill>
                  <a:schemeClr val="tx1"/>
                </a:solidFill>
              </a:rPr>
              <a:t>, em espécie, acima de R$ 100.000,00; e</a:t>
            </a:r>
          </a:p>
          <a:p>
            <a:pPr marL="914400" lvl="1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itchFamily="2" charset="2"/>
              <a:buChar char="q"/>
            </a:pPr>
            <a:r>
              <a:rPr lang="pt-BR" sz="2400" b="1" dirty="0" smtClean="0">
                <a:solidFill>
                  <a:schemeClr val="tx1"/>
                </a:solidFill>
              </a:rPr>
              <a:t>Aquisição de ativos e pagamentos a terceiros</a:t>
            </a:r>
            <a:r>
              <a:rPr lang="pt-BR" sz="2400" dirty="0" smtClean="0">
                <a:solidFill>
                  <a:schemeClr val="tx1"/>
                </a:solidFill>
              </a:rPr>
              <a:t>, em espécie, acima de R$ 100.000,00.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9442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Dispensa de comunicação ao COAF referente a serviços de assessoria para não clientes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8640960" cy="403244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Nos casos de </a:t>
            </a:r>
            <a:r>
              <a:rPr lang="pt-BR" sz="2800" b="1" dirty="0" smtClean="0">
                <a:solidFill>
                  <a:schemeClr val="tx1"/>
                </a:solidFill>
              </a:rPr>
              <a:t>serviços de assessoria</a:t>
            </a:r>
            <a:r>
              <a:rPr lang="pt-BR" sz="2800" dirty="0" smtClean="0">
                <a:solidFill>
                  <a:schemeClr val="tx1"/>
                </a:solidFill>
              </a:rPr>
              <a:t>, em que um profissional ou organização contábil contratada por pessoa física ou jurídica para </a:t>
            </a:r>
            <a:r>
              <a:rPr lang="pt-BR" sz="2800" b="1" dirty="0" smtClean="0">
                <a:solidFill>
                  <a:schemeClr val="tx1"/>
                </a:solidFill>
              </a:rPr>
              <a:t>análise de riscos de outra empresa ou organização que não seja seu cliente</a:t>
            </a:r>
            <a:r>
              <a:rPr lang="pt-BR" sz="2800" dirty="0" smtClean="0">
                <a:solidFill>
                  <a:schemeClr val="tx1"/>
                </a:solidFill>
              </a:rPr>
              <a:t>, não será objeto de comunicação ao COAF.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1216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b="1" dirty="0" smtClean="0"/>
              <a:t>Pena aplicável ao crime de “lavagem de dinheiro”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40960" cy="468052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A pena aplicável a esse crime: </a:t>
            </a:r>
            <a:r>
              <a:rPr lang="pt-BR" sz="2600" b="1" dirty="0" smtClean="0">
                <a:solidFill>
                  <a:schemeClr val="tx1"/>
                </a:solidFill>
              </a:rPr>
              <a:t>Reclusão, de 3 a 10 anos, e multa</a:t>
            </a:r>
            <a:r>
              <a:rPr lang="pt-BR" sz="26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Incorre na mesma pena quem </a:t>
            </a:r>
            <a:r>
              <a:rPr lang="pt-BR" sz="2600" b="1" dirty="0" smtClean="0">
                <a:solidFill>
                  <a:schemeClr val="tx1"/>
                </a:solidFill>
              </a:rPr>
              <a:t>participa de grupo</a:t>
            </a:r>
            <a:r>
              <a:rPr lang="pt-BR" sz="2600" dirty="0" smtClean="0">
                <a:solidFill>
                  <a:schemeClr val="tx1"/>
                </a:solidFill>
              </a:rPr>
              <a:t>, </a:t>
            </a:r>
            <a:r>
              <a:rPr lang="pt-BR" sz="2600" b="1" dirty="0" smtClean="0">
                <a:solidFill>
                  <a:schemeClr val="tx1"/>
                </a:solidFill>
              </a:rPr>
              <a:t>associação ou escritório</a:t>
            </a:r>
            <a:r>
              <a:rPr lang="pt-BR" sz="2600" dirty="0" smtClean="0">
                <a:solidFill>
                  <a:schemeClr val="tx1"/>
                </a:solidFill>
              </a:rPr>
              <a:t>, </a:t>
            </a:r>
            <a:r>
              <a:rPr lang="pt-BR" sz="2600" b="1" dirty="0" smtClean="0">
                <a:solidFill>
                  <a:schemeClr val="tx1"/>
                </a:solidFill>
              </a:rPr>
              <a:t>tendo conhecimento de que sua atividade principal ou secundária é dirigida à prática de crimes </a:t>
            </a:r>
            <a:r>
              <a:rPr lang="pt-BR" sz="2600" dirty="0" smtClean="0">
                <a:solidFill>
                  <a:schemeClr val="tx1"/>
                </a:solidFill>
              </a:rPr>
              <a:t>previstos nessa Lei;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</a:rPr>
              <a:t>A pena será </a:t>
            </a:r>
            <a:r>
              <a:rPr lang="pt-BR" sz="2600" b="1" dirty="0" smtClean="0">
                <a:solidFill>
                  <a:schemeClr val="tx1"/>
                </a:solidFill>
              </a:rPr>
              <a:t>aumentada de um a dois terços</a:t>
            </a:r>
            <a:r>
              <a:rPr lang="pt-BR" sz="2600" dirty="0" smtClean="0">
                <a:solidFill>
                  <a:schemeClr val="tx1"/>
                </a:solidFill>
              </a:rPr>
              <a:t>, se os crimes definidos nesta Lei forem </a:t>
            </a:r>
            <a:r>
              <a:rPr lang="pt-BR" sz="2600" b="1" dirty="0" smtClean="0">
                <a:solidFill>
                  <a:schemeClr val="tx1"/>
                </a:solidFill>
              </a:rPr>
              <a:t>cometidos de forma reiterada </a:t>
            </a:r>
            <a:r>
              <a:rPr lang="pt-BR" sz="2600" dirty="0" smtClean="0">
                <a:solidFill>
                  <a:schemeClr val="tx1"/>
                </a:solidFill>
              </a:rPr>
              <a:t>ou </a:t>
            </a:r>
            <a:r>
              <a:rPr lang="pt-BR" sz="2600" b="1" dirty="0" smtClean="0">
                <a:solidFill>
                  <a:schemeClr val="tx1"/>
                </a:solidFill>
              </a:rPr>
              <a:t>por intermédio de organização criminosa</a:t>
            </a:r>
            <a:r>
              <a:rPr lang="pt-BR" sz="2600" dirty="0" smtClean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96258" r:id="rId3" imgW="4285714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65618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Meio de entrega das informações ao 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comunicações ao COAF </a:t>
            </a:r>
            <a:r>
              <a:rPr lang="pt-BR" sz="2800" b="1" dirty="0" smtClean="0">
                <a:solidFill>
                  <a:schemeClr val="tx1"/>
                </a:solidFill>
              </a:rPr>
              <a:t>devem ser efetuadas no sítio eletrônico do COAF</a:t>
            </a:r>
            <a:r>
              <a:rPr lang="pt-BR" sz="2800" dirty="0" smtClean="0">
                <a:solidFill>
                  <a:schemeClr val="tx1"/>
                </a:solidFill>
              </a:rPr>
              <a:t>, de acordo com as instruções ali definidas;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/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65618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Prazo para efetuar a comunicação ao 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43204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 </a:t>
            </a:r>
            <a:r>
              <a:rPr lang="pt-BR" sz="2800" b="1" dirty="0" smtClean="0">
                <a:solidFill>
                  <a:schemeClr val="tx1"/>
                </a:solidFill>
              </a:rPr>
              <a:t>prazo para efetuar a comunicação ao COAF é de 24 horas </a:t>
            </a:r>
            <a:r>
              <a:rPr lang="pt-BR" sz="2800" dirty="0" smtClean="0">
                <a:solidFill>
                  <a:schemeClr val="tx1"/>
                </a:solidFill>
              </a:rPr>
              <a:t>a contar do momento em que o responsável pelas comunicações concluir que a operação ou a proposta de operação deva ser comunicada.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2961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Declaração negativa ao 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Não havendo a ocorrência, durante o ano civil, de operações ou propostas previstas na norma para fins de comunicação, as Organizações Contábeis devem apresentar declaração nesses termos ao COAF (</a:t>
            </a:r>
            <a:r>
              <a:rPr lang="pt-BR" sz="2800" b="1" dirty="0" smtClean="0">
                <a:solidFill>
                  <a:schemeClr val="tx1"/>
                </a:solidFill>
              </a:rPr>
              <a:t>Declaração Negativa</a:t>
            </a:r>
            <a:r>
              <a:rPr lang="pt-BR" sz="2800" dirty="0" smtClean="0">
                <a:solidFill>
                  <a:schemeClr val="tx1"/>
                </a:solidFill>
              </a:rPr>
              <a:t>), por meio de seu sítio na Internet, </a:t>
            </a:r>
            <a:r>
              <a:rPr lang="pt-BR" sz="2800" b="1" dirty="0" smtClean="0">
                <a:solidFill>
                  <a:schemeClr val="tx1"/>
                </a:solidFill>
              </a:rPr>
              <a:t>até o dia 31 de janeiro do ano seguinte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Guarda e conservação de registros e documentos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640960" cy="439248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Organizações Contábeis devem conservar os </a:t>
            </a:r>
            <a:r>
              <a:rPr lang="pt-BR" sz="2800" b="1" dirty="0" smtClean="0">
                <a:solidFill>
                  <a:schemeClr val="tx1"/>
                </a:solidFill>
              </a:rPr>
              <a:t>cadastros de clientes </a:t>
            </a:r>
            <a:r>
              <a:rPr lang="pt-BR" sz="2800" dirty="0" smtClean="0">
                <a:solidFill>
                  <a:schemeClr val="tx1"/>
                </a:solidFill>
              </a:rPr>
              <a:t>e </a:t>
            </a:r>
            <a:r>
              <a:rPr lang="pt-BR" sz="2800" b="1" dirty="0" smtClean="0">
                <a:solidFill>
                  <a:schemeClr val="tx1"/>
                </a:solidFill>
              </a:rPr>
              <a:t>registros de operações</a:t>
            </a:r>
            <a:r>
              <a:rPr lang="pt-BR" sz="2800" dirty="0" smtClean="0">
                <a:solidFill>
                  <a:schemeClr val="tx1"/>
                </a:solidFill>
              </a:rPr>
              <a:t>, bem como, as </a:t>
            </a:r>
            <a:r>
              <a:rPr lang="pt-BR" sz="2800" b="1" dirty="0" smtClean="0">
                <a:solidFill>
                  <a:schemeClr val="tx1"/>
                </a:solidFill>
              </a:rPr>
              <a:t>correspondências impressas e eletrônicas </a:t>
            </a:r>
            <a:r>
              <a:rPr lang="pt-BR" sz="2800" dirty="0" smtClean="0">
                <a:solidFill>
                  <a:schemeClr val="tx1"/>
                </a:solidFill>
              </a:rPr>
              <a:t>que suportem a formalização e da prestação do serviço, por, </a:t>
            </a:r>
            <a:r>
              <a:rPr lang="pt-BR" sz="2800" b="1" dirty="0" smtClean="0">
                <a:solidFill>
                  <a:schemeClr val="tx1"/>
                </a:solidFill>
              </a:rPr>
              <a:t>no mínimo, 5 anos, contados da data de entrega do serviço contratado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Penalidades pela não comunicação ao 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640960" cy="439248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Organizações Contábeis, bem com os seus administradores que </a:t>
            </a:r>
            <a:r>
              <a:rPr lang="pt-BR" sz="2800" b="1" dirty="0" smtClean="0">
                <a:solidFill>
                  <a:schemeClr val="tx1"/>
                </a:solidFill>
              </a:rPr>
              <a:t>deixarem de cumprir as obrigações de prestar informação ao COAF, sujeitar-se-ão às sanções previstas no Art. 27 do Decreto-Lei n.º 9.295/1946 e na Lei n.º 9.613/1998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 artigo 1º da Lei nº 9.613/1998, prevê a </a:t>
            </a:r>
            <a:r>
              <a:rPr lang="pt-BR" sz="2800" b="1" dirty="0" smtClean="0">
                <a:solidFill>
                  <a:schemeClr val="tx1"/>
                </a:solidFill>
              </a:rPr>
              <a:t>pena de reclusão de 3 a 10 anos e multa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00811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Artigo 12 da Lei nº 9.613/1998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b="1" i="1" dirty="0" smtClean="0">
                <a:solidFill>
                  <a:schemeClr val="tx1"/>
                </a:solidFill>
              </a:rPr>
              <a:t>Art. 12. </a:t>
            </a:r>
            <a:r>
              <a:rPr lang="pt-BR" sz="2400" i="1" dirty="0" smtClean="0">
                <a:solidFill>
                  <a:schemeClr val="tx1"/>
                </a:solidFill>
              </a:rPr>
              <a:t>Às pessoas referidas no art. 9º, bem como aos administradores das pessoas jurídicas, que </a:t>
            </a:r>
            <a:r>
              <a:rPr lang="pt-BR" sz="2400" b="1" i="1" dirty="0" smtClean="0">
                <a:solidFill>
                  <a:schemeClr val="tx1"/>
                </a:solidFill>
              </a:rPr>
              <a:t>deixem de cumprir as obrigações </a:t>
            </a:r>
            <a:r>
              <a:rPr lang="pt-BR" sz="2400" i="1" dirty="0" smtClean="0">
                <a:solidFill>
                  <a:schemeClr val="tx1"/>
                </a:solidFill>
              </a:rPr>
              <a:t>previstas nos arts. 10 e 11 serão aplicadas, cumulativamente ou não, pelas autoridades competentes, as seguintes sanções: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1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i="1" dirty="0" smtClean="0">
                <a:solidFill>
                  <a:schemeClr val="tx1"/>
                </a:solidFill>
              </a:rPr>
              <a:t>I - Advertência;</a:t>
            </a:r>
          </a:p>
          <a:p>
            <a:pPr algn="just"/>
            <a:endParaRPr lang="pt-BR" sz="9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i="1" dirty="0" smtClean="0">
                <a:solidFill>
                  <a:schemeClr val="tx1"/>
                </a:solidFill>
              </a:rPr>
              <a:t>II - Multa pecuniária variável não superior: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i="1" dirty="0" smtClean="0">
                <a:solidFill>
                  <a:schemeClr val="tx1"/>
                </a:solidFill>
              </a:rPr>
              <a:t>a) ao dobro do valor da operação;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i="1" dirty="0" smtClean="0">
                <a:solidFill>
                  <a:schemeClr val="tx1"/>
                </a:solidFill>
              </a:rPr>
              <a:t>b) ao dobro do lucro real obtido ou que presumivelmente seria obtido pela realização da operação; ou,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i="1" dirty="0" smtClean="0">
                <a:solidFill>
                  <a:schemeClr val="tx1"/>
                </a:solidFill>
              </a:rPr>
              <a:t>c) ao valor de R$ 20.000.000,00 (vinte milhões de reais); </a:t>
            </a:r>
          </a:p>
          <a:p>
            <a:pPr algn="just"/>
            <a:endParaRPr lang="pt-BR" sz="9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i="1" dirty="0" smtClean="0">
                <a:solidFill>
                  <a:schemeClr val="tx1"/>
                </a:solidFill>
              </a:rPr>
              <a:t>III - Inabilitação temporária</a:t>
            </a:r>
            <a:r>
              <a:rPr lang="pt-BR" sz="2400" i="1" dirty="0" smtClean="0">
                <a:solidFill>
                  <a:schemeClr val="tx1"/>
                </a:solidFill>
              </a:rPr>
              <a:t>, pelo prazo de até dez anos, para o exercício do cargo de administrador das pessoas jurídicas referidas no art. 9º;</a:t>
            </a:r>
          </a:p>
          <a:p>
            <a:pPr algn="just"/>
            <a:endParaRPr lang="pt-BR" sz="900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b="1" i="1" dirty="0" smtClean="0">
                <a:solidFill>
                  <a:schemeClr val="tx1"/>
                </a:solidFill>
              </a:rPr>
              <a:t>IV - Cassação ou suspensão </a:t>
            </a:r>
            <a:r>
              <a:rPr lang="pt-BR" sz="2400" i="1" dirty="0" smtClean="0">
                <a:solidFill>
                  <a:schemeClr val="tx1"/>
                </a:solidFill>
              </a:rPr>
              <a:t>da autorização para o exercício de atividade, operação ou funcionamento. </a:t>
            </a: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94421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Atendimento às solicitações formuladas pelo COAF para profissionais e/ou Organizações Contábeis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640960" cy="410445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Os profissionais / Organizações Contábeis deverão atender às requisições formuladas pelo COAF na periodicidade, forma e condições por ele estabelecidas, cabendo-lhe preservar, nos termos da lei, o sigilo das informações prestadas.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comunicações ao COAF serão </a:t>
            </a:r>
            <a:r>
              <a:rPr lang="pt-BR" sz="2800" b="1" dirty="0" smtClean="0">
                <a:solidFill>
                  <a:schemeClr val="tx1"/>
                </a:solidFill>
              </a:rPr>
              <a:t>protegidas por sigilo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Vigência da Resolução CFC nº 1.445/2013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960" cy="446449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As exigências previstas na Resolução CFC nº 1.445/2013 </a:t>
            </a:r>
            <a:r>
              <a:rPr lang="pt-BR" sz="2800" b="1" dirty="0" smtClean="0">
                <a:solidFill>
                  <a:schemeClr val="tx1"/>
                </a:solidFill>
              </a:rPr>
              <a:t>entraram em vigor em 1º de janeiro de 2014</a:t>
            </a:r>
            <a:r>
              <a:rPr lang="pt-BR" sz="2800" dirty="0" smtClean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65618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Orientações gerais sobre o sistema “SISCOAF”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388843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solidFill>
                  <a:schemeClr val="tx1"/>
                </a:solidFill>
              </a:rPr>
              <a:t>O SISCOAF é um </a:t>
            </a:r>
            <a:r>
              <a:rPr lang="pt-BR" sz="2800" b="1" dirty="0" smtClean="0">
                <a:solidFill>
                  <a:schemeClr val="tx1"/>
                </a:solidFill>
              </a:rPr>
              <a:t>sistema informatizado </a:t>
            </a:r>
            <a:r>
              <a:rPr lang="pt-BR" sz="2800" dirty="0" smtClean="0">
                <a:solidFill>
                  <a:schemeClr val="tx1"/>
                </a:solidFill>
              </a:rPr>
              <a:t>que permite ao pessoas obrigadas, realizarem as comunicações de operações ao COAF através da internet, no endereço </a:t>
            </a:r>
            <a:r>
              <a:rPr lang="pt-BR" sz="2800" b="1" dirty="0" smtClean="0">
                <a:solidFill>
                  <a:schemeClr val="tx1"/>
                </a:solidFill>
              </a:rPr>
              <a:t>http://www.coaf.fazenda.gov.br.</a:t>
            </a:r>
            <a:endParaRPr lang="pt-BR" sz="2800" b="1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305154" r:id="rId3" imgW="4285714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7920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Página de acesso do SISCOAF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640960" cy="489654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pic>
        <p:nvPicPr>
          <p:cNvPr id="5" name="Imagem 4" descr="Imagem Sisco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0801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Crime de “lavagem de dinheiro”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 Caracteriza-se por um </a:t>
            </a:r>
            <a:r>
              <a:rPr lang="pt-BR" sz="2800" b="1" dirty="0" smtClean="0">
                <a:solidFill>
                  <a:schemeClr val="tx1"/>
                </a:solidFill>
              </a:rPr>
              <a:t>conjunto de operações comerciais e financeiras</a:t>
            </a:r>
            <a:r>
              <a:rPr lang="pt-BR" sz="2800" dirty="0" smtClean="0">
                <a:solidFill>
                  <a:schemeClr val="tx1"/>
                </a:solidFill>
              </a:rPr>
              <a:t> que buscam a incorporação na economia, de modo transitório ou permanente, </a:t>
            </a:r>
            <a:r>
              <a:rPr lang="pt-BR" sz="2800" b="1" dirty="0" smtClean="0">
                <a:solidFill>
                  <a:schemeClr val="tx1"/>
                </a:solidFill>
              </a:rPr>
              <a:t>de recursos</a:t>
            </a:r>
            <a:r>
              <a:rPr lang="pt-BR" sz="2800" dirty="0" smtClean="0">
                <a:solidFill>
                  <a:schemeClr val="tx1"/>
                </a:solidFill>
              </a:rPr>
              <a:t>, </a:t>
            </a:r>
            <a:r>
              <a:rPr lang="pt-BR" sz="2800" b="1" dirty="0" smtClean="0">
                <a:solidFill>
                  <a:schemeClr val="tx1"/>
                </a:solidFill>
              </a:rPr>
              <a:t>bens e valores de origem ilícita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/>
            <a:endParaRPr lang="pt-BR" sz="18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Desenvolve-se por meio de um processo dinâmico que envolve, teoricamente, três fases: a </a:t>
            </a:r>
            <a:r>
              <a:rPr lang="pt-BR" sz="2800" b="1" dirty="0" smtClean="0">
                <a:solidFill>
                  <a:schemeClr val="tx1"/>
                </a:solidFill>
              </a:rPr>
              <a:t>colocação,</a:t>
            </a:r>
            <a:r>
              <a:rPr lang="pt-BR" sz="2800" dirty="0" smtClean="0">
                <a:solidFill>
                  <a:schemeClr val="tx1"/>
                </a:solidFill>
              </a:rPr>
              <a:t> a </a:t>
            </a:r>
            <a:r>
              <a:rPr lang="pt-BR" sz="2800" b="1" dirty="0" smtClean="0">
                <a:solidFill>
                  <a:schemeClr val="tx1"/>
                </a:solidFill>
              </a:rPr>
              <a:t>ocultação</a:t>
            </a:r>
            <a:r>
              <a:rPr lang="pt-BR" sz="2800" dirty="0" smtClean="0">
                <a:solidFill>
                  <a:schemeClr val="tx1"/>
                </a:solidFill>
              </a:rPr>
              <a:t> e a </a:t>
            </a:r>
            <a:r>
              <a:rPr lang="pt-BR" sz="2800" b="1" dirty="0" smtClean="0">
                <a:solidFill>
                  <a:schemeClr val="tx1"/>
                </a:solidFill>
              </a:rPr>
              <a:t>integração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640960" cy="53285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pic>
        <p:nvPicPr>
          <p:cNvPr id="6" name="Imagem 5" descr="Imagem 2 - funcionalidades do sisco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640960" cy="53285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pic>
        <p:nvPicPr>
          <p:cNvPr id="4" name="Imagem 3" descr="Imagem 3 - tela do siscoaf trein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4401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Após saber dessa legislação, o que devemos fazer?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640960" cy="4608512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tx1"/>
                </a:solidFill>
              </a:rPr>
              <a:t>Conhecer bem nossos clientes </a:t>
            </a:r>
            <a:r>
              <a:rPr lang="pt-BR" sz="2800" dirty="0" smtClean="0">
                <a:solidFill>
                  <a:schemeClr val="tx1"/>
                </a:solidFill>
              </a:rPr>
              <a:t>e as </a:t>
            </a:r>
            <a:r>
              <a:rPr lang="pt-BR" sz="2800" b="1" dirty="0" smtClean="0">
                <a:solidFill>
                  <a:schemeClr val="tx1"/>
                </a:solidFill>
              </a:rPr>
              <a:t>operações que executam</a:t>
            </a:r>
            <a:r>
              <a:rPr lang="pt-BR" sz="2800" dirty="0" smtClean="0">
                <a:solidFill>
                  <a:schemeClr val="tx1"/>
                </a:solidFill>
              </a:rPr>
              <a:t> (cadastros sempre atualizados);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tx1"/>
                </a:solidFill>
              </a:rPr>
              <a:t>Treinar nossos empregados </a:t>
            </a:r>
            <a:r>
              <a:rPr lang="pt-BR" sz="2800" dirty="0" smtClean="0">
                <a:solidFill>
                  <a:schemeClr val="tx1"/>
                </a:solidFill>
              </a:rPr>
              <a:t>para a implementação  dos controles;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tx1"/>
                </a:solidFill>
              </a:rPr>
              <a:t>Não deixar se envolver em operações suspeitas </a:t>
            </a:r>
            <a:r>
              <a:rPr lang="pt-BR" sz="2800" dirty="0" smtClean="0">
                <a:solidFill>
                  <a:schemeClr val="tx1"/>
                </a:solidFill>
              </a:rPr>
              <a:t>dos crimes previstos na lei de lavagem de dinheiro;</a:t>
            </a:r>
          </a:p>
          <a:p>
            <a:pPr marL="457200" indent="-457200" algn="just"/>
            <a:endParaRPr lang="pt-BR" sz="1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pt-BR" sz="2800" b="1" dirty="0" smtClean="0">
                <a:solidFill>
                  <a:schemeClr val="tx1"/>
                </a:solidFill>
              </a:rPr>
              <a:t>Efetuar as comunicações de caráter obrigatório </a:t>
            </a:r>
            <a:r>
              <a:rPr lang="pt-BR" sz="2800" dirty="0" smtClean="0">
                <a:solidFill>
                  <a:schemeClr val="tx1"/>
                </a:solidFill>
              </a:rPr>
              <a:t>ao COAF.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568952" cy="5544616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11266" r:id="rId3" imgW="4285714" imgH="1619476" progId="">
              <p:embed/>
            </p:oleObj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722" y="1"/>
            <a:ext cx="9297446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00811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Crime de “lavagem de dinheiro”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640960" cy="482453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É a conduta segundo a qual a pessoa </a:t>
            </a:r>
            <a:r>
              <a:rPr lang="pt-BR" sz="2800" b="1" dirty="0" smtClean="0">
                <a:solidFill>
                  <a:schemeClr val="tx1"/>
                </a:solidFill>
              </a:rPr>
              <a:t>oculta ou dissimula a natureza</a:t>
            </a:r>
            <a:r>
              <a:rPr lang="pt-BR" sz="2800" dirty="0" smtClean="0">
                <a:solidFill>
                  <a:schemeClr val="tx1"/>
                </a:solidFill>
              </a:rPr>
              <a:t>, </a:t>
            </a:r>
            <a:r>
              <a:rPr lang="pt-BR" sz="2800" b="1" dirty="0" smtClean="0">
                <a:solidFill>
                  <a:schemeClr val="tx1"/>
                </a:solidFill>
              </a:rPr>
              <a:t>origem</a:t>
            </a:r>
            <a:r>
              <a:rPr lang="pt-BR" sz="2800" dirty="0" smtClean="0">
                <a:solidFill>
                  <a:schemeClr val="tx1"/>
                </a:solidFill>
              </a:rPr>
              <a:t>, </a:t>
            </a:r>
            <a:r>
              <a:rPr lang="pt-BR" sz="2800" b="1" dirty="0" smtClean="0">
                <a:solidFill>
                  <a:schemeClr val="tx1"/>
                </a:solidFill>
              </a:rPr>
              <a:t>localização</a:t>
            </a:r>
            <a:r>
              <a:rPr lang="pt-BR" sz="2800" dirty="0" smtClean="0">
                <a:solidFill>
                  <a:schemeClr val="tx1"/>
                </a:solidFill>
              </a:rPr>
              <a:t>, </a:t>
            </a:r>
            <a:r>
              <a:rPr lang="pt-BR" sz="2800" b="1" dirty="0" smtClean="0">
                <a:solidFill>
                  <a:schemeClr val="tx1"/>
                </a:solidFill>
              </a:rPr>
              <a:t>disposição</a:t>
            </a:r>
            <a:r>
              <a:rPr lang="pt-BR" sz="2800" dirty="0" smtClean="0">
                <a:solidFill>
                  <a:schemeClr val="tx1"/>
                </a:solidFill>
              </a:rPr>
              <a:t>, </a:t>
            </a:r>
            <a:r>
              <a:rPr lang="pt-BR" sz="2800" b="1" dirty="0" smtClean="0">
                <a:solidFill>
                  <a:schemeClr val="tx1"/>
                </a:solidFill>
              </a:rPr>
              <a:t>movimentação ou propriedade de bens, direitos ou valores</a:t>
            </a:r>
            <a:r>
              <a:rPr lang="pt-BR" sz="2800" dirty="0" smtClean="0">
                <a:solidFill>
                  <a:schemeClr val="tx1"/>
                </a:solidFill>
              </a:rPr>
              <a:t> provenientes, direta ou indiretamente, de infração penal com o </a:t>
            </a:r>
            <a:r>
              <a:rPr lang="pt-BR" sz="2800" b="1" dirty="0" smtClean="0">
                <a:solidFill>
                  <a:schemeClr val="tx1"/>
                </a:solidFill>
              </a:rPr>
              <a:t>intuito de parecer que se trata de dinheiro de origem lícita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 algn="just"/>
            <a:endParaRPr lang="pt-BR" sz="1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Em palavras mais simples, lavar é </a:t>
            </a:r>
            <a:r>
              <a:rPr lang="pt-BR" sz="2800" b="1" dirty="0" smtClean="0">
                <a:solidFill>
                  <a:schemeClr val="tx1"/>
                </a:solidFill>
              </a:rPr>
              <a:t>transformar o dinheiro “sujo” (porque oriundo de um crime) em dinheiro aparentemente lícito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2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263170" r:id="rId3" imgW="4285714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80019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Breve histórico da legislação brasileira sobre prevenção e combate à lavagem de dinheiro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640960" cy="4536504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Lei nº 9.613/1998</a:t>
            </a:r>
            <a:r>
              <a:rPr lang="pt-BR" sz="2800" dirty="0" smtClean="0">
                <a:solidFill>
                  <a:schemeClr val="tx1"/>
                </a:solidFill>
              </a:rPr>
              <a:t> – Dispõe sobre crimes de lavagem de dinheiro, cria o COAF e dá outras providências; </a:t>
            </a:r>
          </a:p>
          <a:p>
            <a:pPr marL="457200" indent="-457200" algn="just"/>
            <a:endParaRPr lang="pt-BR" sz="1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Decreto nº 2.799/1998</a:t>
            </a:r>
            <a:r>
              <a:rPr lang="pt-BR" sz="2800" dirty="0" smtClean="0">
                <a:solidFill>
                  <a:schemeClr val="tx1"/>
                </a:solidFill>
              </a:rPr>
              <a:t> – Aprova o estatuto do COAF; </a:t>
            </a:r>
          </a:p>
          <a:p>
            <a:pPr marL="457200" indent="-457200" algn="just"/>
            <a:endParaRPr lang="pt-BR" sz="1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Lei Complementar nº 105/2001</a:t>
            </a:r>
            <a:r>
              <a:rPr lang="pt-BR" sz="2800" dirty="0" smtClean="0">
                <a:solidFill>
                  <a:schemeClr val="tx1"/>
                </a:solidFill>
              </a:rPr>
              <a:t> – Dispõe sobre o sigilo das operações de instituições financeiras e dá outras providências;</a:t>
            </a:r>
          </a:p>
          <a:p>
            <a:pPr marL="457200" indent="-457200" algn="just"/>
            <a:endParaRPr lang="pt-BR" sz="11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Lei nº 10.467/2002</a:t>
            </a:r>
            <a:r>
              <a:rPr lang="pt-BR" sz="2800" dirty="0" smtClean="0">
                <a:solidFill>
                  <a:schemeClr val="tx1"/>
                </a:solidFill>
              </a:rPr>
              <a:t> – Altera o Código Penal, incluindo os crimes de lavagem de dinheiro previstos na Lei nº 9.613/1998; </a:t>
            </a:r>
          </a:p>
          <a:p>
            <a:pPr marL="457200" indent="-457200" algn="just"/>
            <a:endParaRPr lang="pt-BR" sz="1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Lei 10.701/2003</a:t>
            </a:r>
            <a:r>
              <a:rPr lang="pt-BR" sz="2800" dirty="0" smtClean="0">
                <a:solidFill>
                  <a:schemeClr val="tx1"/>
                </a:solidFill>
              </a:rPr>
              <a:t> - Incluiu o financiamento ao terrorismo como crime antecedente à lavagem de dinheiro, proporciona mais autoridade ao COAF para obter informações de comunicantes;</a:t>
            </a:r>
          </a:p>
          <a:p>
            <a:pPr marL="457200" indent="-457200" algn="just"/>
            <a:endParaRPr lang="pt-BR" sz="11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Lei nº 12.683/2012</a:t>
            </a:r>
            <a:r>
              <a:rPr lang="pt-BR" sz="2800" dirty="0" smtClean="0">
                <a:solidFill>
                  <a:schemeClr val="tx1"/>
                </a:solidFill>
              </a:rPr>
              <a:t> – Insere novas atividades obrigadas a comunicar operações ao COAF e dá outras providências.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15841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Conselho de Controle de Atividades Financeiras – 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640960" cy="417646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Órgão criado com a </a:t>
            </a:r>
            <a:r>
              <a:rPr lang="pt-BR" sz="2800" b="1" dirty="0" smtClean="0">
                <a:solidFill>
                  <a:schemeClr val="tx1"/>
                </a:solidFill>
              </a:rPr>
              <a:t>finalidade de disciplinar, aplicar penas administrativas, receber, examinar e identificar as ocorrências suspeitas de atividades ilícitas previstas na Lei nº 9.613/1998</a:t>
            </a:r>
            <a:r>
              <a:rPr lang="pt-BR" sz="2800" dirty="0" smtClean="0">
                <a:solidFill>
                  <a:schemeClr val="tx1"/>
                </a:solidFill>
              </a:rPr>
              <a:t>, sem prejuízo da competência de outros órgãos e entidades.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68344" y="6093296"/>
          <a:ext cx="1475656" cy="764704"/>
        </p:xfrm>
        <a:graphic>
          <a:graphicData uri="http://schemas.openxmlformats.org/presentationml/2006/ole">
            <p:oleObj spid="_x0000_s265218" r:id="rId3" imgW="4285714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7920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b="1" dirty="0" smtClean="0"/>
              <a:t>Estrutura do COAF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algn="just"/>
            <a:endParaRPr lang="pt-BR" sz="2400" dirty="0"/>
          </a:p>
        </p:txBody>
      </p:sp>
      <p:pic>
        <p:nvPicPr>
          <p:cNvPr id="5" name="Imagem 4" descr="Plenário COA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4126</TotalTime>
  <Words>3312</Words>
  <Application>Microsoft Office PowerPoint</Application>
  <PresentationFormat>Apresentação na tela (4:3)</PresentationFormat>
  <Paragraphs>312</Paragraphs>
  <Slides>53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Slide 1</vt:lpstr>
      <vt:lpstr>Slide 2</vt:lpstr>
      <vt:lpstr>Lei nº 9.613/1998, dispõe sobre os crimes de "lavagem de dinheiro”</vt:lpstr>
      <vt:lpstr>Pena aplicável ao crime de “lavagem de dinheiro”</vt:lpstr>
      <vt:lpstr>Crime de “lavagem de dinheiro” </vt:lpstr>
      <vt:lpstr>Crime de “lavagem de dinheiro” </vt:lpstr>
      <vt:lpstr>Breve histórico da legislação brasileira sobre prevenção e combate à lavagem de dinheiro</vt:lpstr>
      <vt:lpstr>Conselho de Controle de Atividades Financeiras – COAF</vt:lpstr>
      <vt:lpstr>Estrutura do COAF</vt:lpstr>
      <vt:lpstr>Atividades sujeitas aos mecanismos de controle do COAF</vt:lpstr>
      <vt:lpstr>Atividades sujeitas aos mecanismos de controle do COAF</vt:lpstr>
      <vt:lpstr>Serviços de assessoria, consultoria, contadoria, auditoria, aconselhamento ou assistência, de qualquer natureza, nas seguintes operações:</vt:lpstr>
      <vt:lpstr>+ Atividades sujeitas ao controle do COAF</vt:lpstr>
      <vt:lpstr>+ Atividades sujeitas ao controle do COAF</vt:lpstr>
      <vt:lpstr>Regulamentação da Lei de Prevenção à Lavagem de Dinheiro para Contadores e Organizações Contábeis</vt:lpstr>
      <vt:lpstr>Objetivo da Resolução CFC nº 1.445/2013</vt:lpstr>
      <vt:lpstr>Operações sujeitas as normas do COAF para contadores</vt:lpstr>
      <vt:lpstr>A Resolução CFC nº 1445 traz proteção aos profissionais e organizações contábeis</vt:lpstr>
      <vt:lpstr>Implementação de política de prevenção a lavagem de dinheiro</vt:lpstr>
      <vt:lpstr>Procedimentos e controles a serem implementados (política de prevenção)</vt:lpstr>
      <vt:lpstr>Disseminação da política de prevenção entre os empregados da Organização Contábil</vt:lpstr>
      <vt:lpstr>Dispensa da obrigação de implementar política de prevenção à lavagem de dinheiro</vt:lpstr>
      <vt:lpstr>Avaliação de operações suspeitas</vt:lpstr>
      <vt:lpstr>Inclusão dessa nova obrigação no Contrato de Prestação de Serviços Contáveis</vt:lpstr>
      <vt:lpstr>Manutenção de cadastro de clientes e demais envolvidos em operações financeiras</vt:lpstr>
      <vt:lpstr>Manutenção de cadastro de cliente (pessoa física)</vt:lpstr>
      <vt:lpstr>Manutenção de cadastro de cliente (pessoa jurídica)</vt:lpstr>
      <vt:lpstr>Demais informações que deve constar nos cadastros</vt:lpstr>
      <vt:lpstr>Medidas adicionais quanto ao cadastro de clientes</vt:lpstr>
      <vt:lpstr>Na dúvida, não estabeleça contratação de seus serviços</vt:lpstr>
      <vt:lpstr>Registro das operações financeiras </vt:lpstr>
      <vt:lpstr>Comunicações ao COAF de operações consideradas suspeitas</vt:lpstr>
      <vt:lpstr>Operações consideradas suspeitas (1)</vt:lpstr>
      <vt:lpstr>Operações consideradas suspeitas (2)</vt:lpstr>
      <vt:lpstr>Operações consideradas suspeitas (3)</vt:lpstr>
      <vt:lpstr>Operações consideradas suspeitas (4)</vt:lpstr>
      <vt:lpstr>Comunicações ao COAF de operações em caráter obrigatório (1/2)</vt:lpstr>
      <vt:lpstr>Comunicações ao COAF de operações em caráter obrigatório (2/2)</vt:lpstr>
      <vt:lpstr>Dispensa de comunicação ao COAF referente a serviços de assessoria para não clientes</vt:lpstr>
      <vt:lpstr>Meio de entrega das informações ao COAF</vt:lpstr>
      <vt:lpstr>Prazo para efetuar a comunicação ao COAF</vt:lpstr>
      <vt:lpstr>Declaração negativa ao COAF</vt:lpstr>
      <vt:lpstr>Guarda e conservação de registros e documentos</vt:lpstr>
      <vt:lpstr>Penalidades pela não comunicação ao COAF</vt:lpstr>
      <vt:lpstr>Artigo 12 da Lei nº 9.613/1998</vt:lpstr>
      <vt:lpstr>Atendimento às solicitações formuladas pelo COAF para profissionais e/ou Organizações Contábeis </vt:lpstr>
      <vt:lpstr>Vigência da Resolução CFC nº 1.445/2013</vt:lpstr>
      <vt:lpstr>Orientações gerais sobre o sistema “SISCOAF”</vt:lpstr>
      <vt:lpstr>Página de acesso do SISCOAF</vt:lpstr>
      <vt:lpstr>Slide 50</vt:lpstr>
      <vt:lpstr>Slide 51</vt:lpstr>
      <vt:lpstr>Após saber dessa legislação, o que devemos fazer?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</dc:creator>
  <cp:lastModifiedBy>Daniel</cp:lastModifiedBy>
  <cp:revision>1261</cp:revision>
  <dcterms:created xsi:type="dcterms:W3CDTF">2012-07-23T13:10:02Z</dcterms:created>
  <dcterms:modified xsi:type="dcterms:W3CDTF">2014-09-24T11:35:26Z</dcterms:modified>
</cp:coreProperties>
</file>