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724" r:id="rId2"/>
    <p:sldId id="733" r:id="rId3"/>
    <p:sldId id="732" r:id="rId4"/>
    <p:sldId id="725" r:id="rId5"/>
    <p:sldId id="726" r:id="rId6"/>
    <p:sldId id="734" r:id="rId7"/>
    <p:sldId id="768" r:id="rId8"/>
    <p:sldId id="763" r:id="rId9"/>
    <p:sldId id="767" r:id="rId10"/>
    <p:sldId id="755" r:id="rId11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ECDA2"/>
    <a:srgbClr val="343434"/>
    <a:srgbClr val="003300"/>
    <a:srgbClr val="800080"/>
    <a:srgbClr val="66CCFF"/>
    <a:srgbClr val="8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7681" autoAdjust="0"/>
  </p:normalViewPr>
  <p:slideViewPr>
    <p:cSldViewPr>
      <p:cViewPr>
        <p:scale>
          <a:sx n="90" d="100"/>
          <a:sy n="90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22"/>
    </p:cViewPr>
  </p:sorterViewPr>
  <p:notesViewPr>
    <p:cSldViewPr>
      <p:cViewPr varScale="1">
        <p:scale>
          <a:sx n="38" d="100"/>
          <a:sy n="38" d="100"/>
        </p:scale>
        <p:origin x="-1296" y="-78"/>
      </p:cViewPr>
      <p:guideLst>
        <p:guide orient="horz" pos="310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kumimoji="0" sz="1200" u="sng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4" y="0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 u="sng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9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kumimoji="0" sz="1200" u="sng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4" y="9380539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 u="sng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37B2D96-A76A-43C9-B73F-EE19F8180D7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87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ctr" anchorCtr="0" compatLnSpc="1">
            <a:prstTxWarp prst="textNoShape">
              <a:avLst/>
            </a:prstTxWarp>
          </a:bodyPr>
          <a:lstStyle>
            <a:lvl1pPr defTabSz="942975" eaLnBrk="0" hangingPunct="0">
              <a:defRPr kumimoji="0" sz="1200" u="sng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4" y="0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ctr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 u="sng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689476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9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kumimoji="0" sz="1200" u="sng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4" y="9380539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 u="sng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D35DC10-99C0-45F7-9EAC-CECF2D0A381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/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6FD50F1-88A2-4339-82C5-079EBAF5F0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92616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3192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37393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76085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0586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442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92296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5717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3925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59347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397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3809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481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74"/>
          <p:cNvSpPr>
            <a:spLocks noChangeArrowheads="1"/>
          </p:cNvSpPr>
          <p:nvPr/>
        </p:nvSpPr>
        <p:spPr bwMode="hidden">
          <a:xfrm>
            <a:off x="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/>
          </a:p>
        </p:txBody>
      </p:sp>
      <p:sp>
        <p:nvSpPr>
          <p:cNvPr id="1027" name="Rectangle 3075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/>
          </a:p>
        </p:txBody>
      </p:sp>
      <p:sp>
        <p:nvSpPr>
          <p:cNvPr id="1028" name="Rectangle 307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73416" name="Rectangle 30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30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  <p:sldLayoutId id="2147484890" r:id="rId13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4653136"/>
            <a:ext cx="78486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kumimoji="0" lang="pt-BR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MARCELLO ALEXANDRE SEEMANN</a:t>
            </a:r>
            <a:endParaRPr kumimoji="0" lang="pt-BR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kumimoji="0" lang="pt-BR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Vice-Presidente</a:t>
            </a:r>
          </a:p>
          <a:p>
            <a:pPr eaLnBrk="0" hangingPunct="0">
              <a:defRPr/>
            </a:pPr>
            <a:endParaRPr kumimoji="0" lang="pt-BR" sz="1200" b="1" dirty="0">
              <a:solidFill>
                <a:srgbClr val="34343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19300" y="6399213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kumimoji="0"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Florianópolis, 17 de setembro de 2014</a:t>
            </a:r>
            <a:endParaRPr kumimoji="0"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61519" y="1844824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CÂMARA DE DESENVOLVIMENTO PROFISSIONAL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6632"/>
            <a:ext cx="9144001" cy="6741368"/>
          </a:xfr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09738" y="3933825"/>
            <a:ext cx="546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8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cursos@crcsc.org.br </a:t>
            </a:r>
            <a:endParaRPr kumimoji="0" lang="pt-BR" sz="2800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87400" y="3284538"/>
            <a:ext cx="770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Marcello Alexandre Seemann</a:t>
            </a:r>
            <a:endParaRPr kumimoji="0" lang="pt-BR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95413" y="1412875"/>
            <a:ext cx="5976937" cy="1439863"/>
          </a:xfrm>
          <a:prstGeom prst="snip2Diag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 </a:t>
            </a:r>
            <a:r>
              <a:rPr kumimoji="0" lang="pt-BR" sz="3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+mn-cs"/>
              </a:rPr>
              <a:t>Contato</a:t>
            </a:r>
            <a:endParaRPr kumimoji="0" lang="pt-BR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554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25400" y="1836738"/>
            <a:ext cx="8912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722" tIns="50815" rIns="97722" bIns="50815" anchor="ctr"/>
          <a:lstStyle>
            <a:lvl1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COMPOSIÇÃO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9795" y="3140968"/>
            <a:ext cx="4752528" cy="21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7722" tIns="50815" rIns="97722" bIns="50815">
            <a:spAutoFit/>
          </a:bodyPr>
          <a:lstStyle>
            <a:lvl1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defRPr/>
            </a:pP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TITULARES                                           </a:t>
            </a:r>
          </a:p>
          <a:p>
            <a:pPr algn="ctr">
              <a:defRPr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Marcello Alexandre </a:t>
            </a:r>
            <a:r>
              <a:rPr lang="pt-BR" sz="2200" dirty="0" err="1" smtClean="0">
                <a:solidFill>
                  <a:schemeClr val="tx2">
                    <a:lumMod val="75000"/>
                  </a:schemeClr>
                </a:solidFill>
              </a:rPr>
              <a:t>Seemann</a:t>
            </a:r>
            <a:endParaRPr lang="pt-BR" sz="2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Elaine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Guarnieri</a:t>
            </a:r>
          </a:p>
          <a:p>
            <a:pPr algn="ctr">
              <a:defRPr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José Carlos Perão</a:t>
            </a:r>
          </a:p>
          <a:p>
            <a:pPr algn="ctr">
              <a:defRPr/>
            </a:pPr>
            <a:r>
              <a:rPr lang="pt-BR" sz="2200" dirty="0" err="1" smtClean="0">
                <a:solidFill>
                  <a:schemeClr val="tx2">
                    <a:lumMod val="75000"/>
                  </a:schemeClr>
                </a:solidFill>
              </a:rPr>
              <a:t>Lecir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 dos Passos </a:t>
            </a:r>
            <a:r>
              <a:rPr lang="pt-BR" sz="2200" dirty="0" err="1" smtClean="0">
                <a:solidFill>
                  <a:schemeClr val="tx2">
                    <a:lumMod val="75000"/>
                  </a:schemeClr>
                </a:solidFill>
              </a:rPr>
              <a:t>Ghisi</a:t>
            </a:r>
            <a:endParaRPr lang="pt-B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Walmor Mafra</a:t>
            </a:r>
            <a:endParaRPr lang="pt-B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27984" y="3147633"/>
            <a:ext cx="4752528" cy="21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7722" tIns="50815" rIns="97722" bIns="50815">
            <a:spAutoFit/>
          </a:bodyPr>
          <a:lstStyle>
            <a:lvl1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algn="l" eaLnBrk="0" hangingPunct="0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defRPr/>
            </a:pP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SUPLENTES</a:t>
            </a:r>
          </a:p>
          <a:p>
            <a:pPr algn="ctr">
              <a:defRPr/>
            </a:pPr>
            <a:r>
              <a:rPr lang="pt-BR" sz="2200" dirty="0" err="1" smtClean="0">
                <a:solidFill>
                  <a:schemeClr val="tx2">
                    <a:lumMod val="75000"/>
                  </a:schemeClr>
                </a:solidFill>
              </a:rPr>
              <a:t>Zenor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 Cabral</a:t>
            </a:r>
            <a:endParaRPr lang="pt-BR" sz="22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Gil Nazareno </a:t>
            </a:r>
            <a:r>
              <a:rPr lang="pt-BR" sz="2200" dirty="0" err="1" smtClean="0">
                <a:solidFill>
                  <a:schemeClr val="tx2">
                    <a:lumMod val="75000"/>
                  </a:schemeClr>
                </a:solidFill>
              </a:rPr>
              <a:t>Losso</a:t>
            </a:r>
            <a:endParaRPr lang="pt-B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Adriano de Souza Pereira</a:t>
            </a:r>
          </a:p>
          <a:p>
            <a:pPr algn="ctr">
              <a:defRPr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Humberto da Costa Dutra</a:t>
            </a:r>
          </a:p>
          <a:p>
            <a:pPr algn="ctr">
              <a:defRPr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Jaime Bonatto</a:t>
            </a:r>
            <a:endParaRPr lang="pt-BR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15949"/>
              </p:ext>
            </p:extLst>
          </p:nvPr>
        </p:nvGraphicFramePr>
        <p:xfrm>
          <a:off x="215900" y="1988840"/>
          <a:ext cx="8928100" cy="4759325"/>
        </p:xfrm>
        <a:graphic>
          <a:graphicData uri="http://schemas.openxmlformats.org/drawingml/2006/table">
            <a:tbl>
              <a:tblPr/>
              <a:tblGrid>
                <a:gridCol w="1887366"/>
                <a:gridCol w="7040734"/>
              </a:tblGrid>
              <a:tr h="278763">
                <a:tc gridSpan="2">
                  <a:txBody>
                    <a:bodyPr/>
                    <a:lstStyle/>
                    <a:p>
                      <a:pPr marL="1257300" indent="-125730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spc="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COMISSÃO</a:t>
                      </a:r>
                      <a:endParaRPr lang="pt-BR" sz="1400" b="1" spc="3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32" marR="685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pt-B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2">
                <a:tc>
                  <a:txBody>
                    <a:bodyPr/>
                    <a:lstStyle/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Arial Unicode MS"/>
                        </a:rPr>
                        <a:t>Coordenador</a:t>
                      </a:r>
                      <a:r>
                        <a:rPr lang="pt-B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Arial Unicode MS"/>
                        </a:rPr>
                        <a:t>:   </a:t>
                      </a: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Arial Unicode MS"/>
                        </a:rPr>
                        <a:t> </a:t>
                      </a: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Arial Unicode MS"/>
                        </a:rPr>
                        <a:t>Me</a:t>
                      </a:r>
                      <a:r>
                        <a:rPr lang="pt-BR" sz="140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mbros CRCSC</a:t>
                      </a:r>
                      <a:r>
                        <a:rPr lang="pt-B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: </a:t>
                      </a:r>
                      <a:endParaRPr lang="pt-BR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  <a:p>
                      <a:pPr marL="1257300" indent="-125730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  <a:p>
                      <a:pPr marL="1257300" indent="-125730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Membros Externos</a:t>
                      </a:r>
                      <a:r>
                        <a:rPr lang="pt-B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: </a:t>
                      </a:r>
                      <a:endParaRPr lang="pt-BR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32" marR="68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Marcello</a:t>
                      </a:r>
                      <a:r>
                        <a:rPr lang="pt-BR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 Alexandre </a:t>
                      </a:r>
                      <a:r>
                        <a:rPr lang="pt-BR" sz="1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Seemann</a:t>
                      </a:r>
                      <a:endParaRPr lang="pt-BR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pt-BR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Elaine Guarnieri, José Carlos Perão, </a:t>
                      </a:r>
                      <a:r>
                        <a:rPr lang="pt-BR" sz="14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Lecir</a:t>
                      </a:r>
                      <a:r>
                        <a:rPr lang="pt-BR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dos Passos </a:t>
                      </a:r>
                      <a:r>
                        <a:rPr lang="pt-BR" sz="14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Ghisi</a:t>
                      </a:r>
                      <a:r>
                        <a:rPr lang="pt-BR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e Walmor Mafra.</a:t>
                      </a: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pt-BR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Alcindo Oliveira Lopes</a:t>
                      </a: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Altair </a:t>
                      </a: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Ruthes</a:t>
                      </a:r>
                      <a:endParaRPr lang="pt-BR" sz="1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Cláudio Eduardo </a:t>
                      </a: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Parnoff</a:t>
                      </a:r>
                      <a:endParaRPr lang="pt-BR" sz="1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Eli Oliveira de Souza</a:t>
                      </a:r>
                    </a:p>
                    <a:p>
                      <a:pPr marL="1257300" marR="0" indent="-125603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Francisco Afonso </a:t>
                      </a: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Bechel</a:t>
                      </a:r>
                      <a:endParaRPr lang="pt-BR" sz="1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Gilda </a:t>
                      </a: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Nessler</a:t>
                      </a:r>
                      <a:endParaRPr lang="pt-BR" sz="1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257300" marR="0" indent="-125603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Gislei</a:t>
                      </a: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Hemsing</a:t>
                      </a:r>
                      <a:endParaRPr lang="pt-BR" sz="1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257300" marR="0" indent="-125603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Itelvino Schinaider</a:t>
                      </a: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John Kennedy Lara da Costa</a:t>
                      </a: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Marcelo Silva</a:t>
                      </a:r>
                      <a:endParaRPr lang="pt-BR" sz="1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Paulo Cesar da Silva</a:t>
                      </a: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Pedro A. Hoffmann</a:t>
                      </a: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Regiane Waltrick</a:t>
                      </a:r>
                    </a:p>
                    <a:p>
                      <a:pPr marL="1257300" marR="0" indent="-125603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Rodger</a:t>
                      </a: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Lopes</a:t>
                      </a:r>
                    </a:p>
                    <a:p>
                      <a:pPr marL="1257300" marR="0" indent="-125603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Rodrigo</a:t>
                      </a:r>
                      <a:r>
                        <a:rPr lang="pt-BR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Muller</a:t>
                      </a:r>
                      <a:endParaRPr lang="pt-BR" sz="1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257300" marR="0" indent="-125603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Tadeu  </a:t>
                      </a: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Oneda</a:t>
                      </a:r>
                      <a:endParaRPr lang="pt-BR" sz="1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257300" indent="-1256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pt-BR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Thais Renata </a:t>
                      </a:r>
                      <a:r>
                        <a:rPr lang="pt-BR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Welter</a:t>
                      </a:r>
                      <a:endParaRPr lang="pt-BR" sz="14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32" marR="685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2056"/>
          <p:cNvSpPr>
            <a:spLocks noGrp="1" noChangeArrowheads="1"/>
          </p:cNvSpPr>
          <p:nvPr>
            <p:ph type="title"/>
          </p:nvPr>
        </p:nvSpPr>
        <p:spPr>
          <a:xfrm>
            <a:off x="755650" y="1412875"/>
            <a:ext cx="7802563" cy="585788"/>
          </a:xfrm>
          <a:prstGeom prst="round2DiagRect">
            <a:avLst/>
          </a:prstGeom>
          <a:ln>
            <a:miter lim="800000"/>
            <a:headEnd/>
            <a:tailEnd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PROJETO EDUCAÇÃO CONTINUADA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6632"/>
            <a:ext cx="9144001" cy="6741368"/>
          </a:xfr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003089"/>
              </p:ext>
            </p:extLst>
          </p:nvPr>
        </p:nvGraphicFramePr>
        <p:xfrm>
          <a:off x="323528" y="1916832"/>
          <a:ext cx="8424936" cy="46725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65873"/>
                <a:gridCol w="2201519"/>
                <a:gridCol w="2797304"/>
                <a:gridCol w="2160240"/>
              </a:tblGrid>
              <a:tr h="43207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POSIÇÃO DOS EVENTOS, CURSOS E PALESTRAS </a:t>
                      </a:r>
                      <a:endParaRPr lang="pt-BR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6108">
                <a:tc gridSpan="4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52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  <a:endParaRPr lang="pt-BR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Eventos até Agosto</a:t>
                      </a:r>
                      <a:endParaRPr lang="pt-BR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Participantes</a:t>
                      </a:r>
                      <a:r>
                        <a:rPr lang="pt-BR" sz="1800" b="1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até </a:t>
                      </a:r>
                      <a:r>
                        <a:rPr lang="pt-BR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Agosto</a:t>
                      </a:r>
                      <a:endParaRPr lang="pt-BR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Média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por Evento</a:t>
                      </a:r>
                      <a:endParaRPr lang="pt-BR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2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416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22.294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54</a:t>
                      </a:r>
                      <a:endParaRPr lang="pt-BR" sz="20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361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17.278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48</a:t>
                      </a:r>
                      <a:endParaRPr lang="pt-BR" sz="20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431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19.813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46</a:t>
                      </a:r>
                      <a:endParaRPr lang="pt-BR" sz="20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pt-BR" sz="1800" b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315</a:t>
                      </a:r>
                      <a:endParaRPr lang="pt-BR" sz="1800" b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18.187</a:t>
                      </a:r>
                      <a:endParaRPr lang="pt-BR" sz="1800" b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20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58</a:t>
                      </a:r>
                      <a:endParaRPr lang="pt-BR" sz="2000" b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207087">
                <a:tc gridSpan="3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</a:tr>
              <a:tr h="394576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POSIÇÃO DOS CURSOS DO </a:t>
                      </a:r>
                      <a:r>
                        <a:rPr lang="pt-BR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PEC </a:t>
                      </a:r>
                      <a:endParaRPr lang="pt-BR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1744">
                <a:tc gridSpan="4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3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  <a:endParaRPr lang="pt-BR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Cursos</a:t>
                      </a:r>
                      <a:r>
                        <a:rPr lang="pt-BR" sz="1800" b="1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até Agosto</a:t>
                      </a:r>
                      <a:endParaRPr lang="pt-BR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Participantes até Agosto</a:t>
                      </a:r>
                      <a:endParaRPr lang="pt-BR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Média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por Curso</a:t>
                      </a:r>
                      <a:endParaRPr lang="pt-BR" sz="1800" b="1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2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285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8.728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</a:t>
                      </a:r>
                      <a:endParaRPr lang="pt-BR" sz="20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269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7.374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27</a:t>
                      </a:r>
                      <a:endParaRPr lang="pt-BR" sz="20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329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8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11.130</a:t>
                      </a:r>
                      <a:endParaRPr lang="pt-BR" sz="18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34</a:t>
                      </a:r>
                      <a:endParaRPr lang="pt-BR" sz="2000" b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pt-BR" sz="1800" b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206</a:t>
                      </a:r>
                      <a:endParaRPr lang="pt-BR" sz="1800" b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8.443</a:t>
                      </a:r>
                      <a:endParaRPr lang="pt-BR" sz="1800" b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41</a:t>
                      </a:r>
                      <a:endParaRPr lang="pt-BR" sz="2000" b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6632"/>
            <a:ext cx="9144001" cy="6664037"/>
          </a:xfrm>
        </p:spPr>
      </p:pic>
      <p:sp>
        <p:nvSpPr>
          <p:cNvPr id="3" name="Rectangle 2056"/>
          <p:cNvSpPr>
            <a:spLocks noGrp="1" noChangeArrowheads="1"/>
          </p:cNvSpPr>
          <p:nvPr>
            <p:ph type="title"/>
          </p:nvPr>
        </p:nvSpPr>
        <p:spPr>
          <a:xfrm>
            <a:off x="755576" y="1825129"/>
            <a:ext cx="7740650" cy="739775"/>
          </a:xfrm>
          <a:prstGeom prst="round2DiagRect">
            <a:avLst/>
          </a:prstGeom>
          <a:ln>
            <a:miter lim="800000"/>
            <a:headEnd/>
            <a:tailEnd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CURSOS EM ANDAMENTO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87934"/>
              </p:ext>
            </p:extLst>
          </p:nvPr>
        </p:nvGraphicFramePr>
        <p:xfrm>
          <a:off x="539552" y="2660502"/>
          <a:ext cx="8136904" cy="34299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44416"/>
                <a:gridCol w="1630026"/>
                <a:gridCol w="351794"/>
                <a:gridCol w="492513"/>
                <a:gridCol w="549200"/>
                <a:gridCol w="576542"/>
                <a:gridCol w="792413"/>
              </a:tblGrid>
              <a:tr h="1510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CURSO</a:t>
                      </a:r>
                      <a:endParaRPr lang="pt-B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PALESTRANTE</a:t>
                      </a:r>
                      <a:endParaRPr lang="pt-B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endParaRPr lang="pt-B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REAL.</a:t>
                      </a:r>
                      <a:endParaRPr lang="pt-B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PROG.</a:t>
                      </a:r>
                      <a:endParaRPr lang="pt-B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INÍCIO</a:t>
                      </a:r>
                      <a:endParaRPr lang="pt-BR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TÉRMINO</a:t>
                      </a:r>
                      <a:endParaRPr lang="pt-BR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Práticas Contábeis Para Construtoras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Keila M. </a:t>
                      </a:r>
                      <a:r>
                        <a:rPr lang="pt-BR" sz="140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Hoog</a:t>
                      </a:r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Pasta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8h</a:t>
                      </a:r>
                      <a:endParaRPr lang="pt-BR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pt-BR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</a:t>
                      </a:r>
                      <a:endParaRPr lang="pt-BR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19/05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13/10</a:t>
                      </a:r>
                    </a:p>
                  </a:txBody>
                  <a:tcPr marL="6666" marR="6666" marT="6667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Implementação Do Controle Interno Preventivo Na Administração Pública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José Osvaldo Glock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6h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25/04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6666" marR="6666" marT="6667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SISCOSERV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Juliana Maurilia Martins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8h</a:t>
                      </a: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28/07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07/10</a:t>
                      </a:r>
                    </a:p>
                  </a:txBody>
                  <a:tcPr marL="6666" marR="6666" marT="6667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Palestra e-Social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Rogério Rangel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3h</a:t>
                      </a: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11/08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23/10</a:t>
                      </a:r>
                    </a:p>
                  </a:txBody>
                  <a:tcPr marL="6666" marR="6666" marT="6667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Tributação no Terceiro Setor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Sylmo</a:t>
                      </a:r>
                      <a:r>
                        <a:rPr lang="pt-BR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Anderson da Silva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8h</a:t>
                      </a: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01/09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14/11</a:t>
                      </a:r>
                    </a:p>
                  </a:txBody>
                  <a:tcPr marL="6666" marR="6666" marT="6667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6632"/>
            <a:ext cx="9144001" cy="6741368"/>
          </a:xfrm>
        </p:spPr>
      </p:pic>
      <p:sp>
        <p:nvSpPr>
          <p:cNvPr id="3" name="Rectangle 2056"/>
          <p:cNvSpPr>
            <a:spLocks noGrp="1" noChangeArrowheads="1"/>
          </p:cNvSpPr>
          <p:nvPr>
            <p:ph type="title"/>
          </p:nvPr>
        </p:nvSpPr>
        <p:spPr>
          <a:xfrm>
            <a:off x="755576" y="1268760"/>
            <a:ext cx="7740650" cy="739775"/>
          </a:xfrm>
          <a:prstGeom prst="round2DiagRect">
            <a:avLst/>
          </a:prstGeom>
          <a:ln>
            <a:miter lim="800000"/>
            <a:headEnd/>
            <a:tailEnd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CURSOS PROGRAMADOS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38924"/>
              </p:ext>
            </p:extLst>
          </p:nvPr>
        </p:nvGraphicFramePr>
        <p:xfrm>
          <a:off x="467544" y="1988840"/>
          <a:ext cx="8280920" cy="41184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44416"/>
                <a:gridCol w="1656184"/>
                <a:gridCol w="360040"/>
                <a:gridCol w="443170"/>
                <a:gridCol w="551433"/>
                <a:gridCol w="620362"/>
                <a:gridCol w="905315"/>
              </a:tblGrid>
              <a:tr h="2025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CURSO</a:t>
                      </a:r>
                      <a:endParaRPr lang="pt-B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PALESTRANTE</a:t>
                      </a:r>
                      <a:endParaRPr lang="pt-B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endParaRPr lang="pt-B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</a:t>
                      </a:r>
                      <a:endParaRPr lang="pt-B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PROG.</a:t>
                      </a:r>
                      <a:endParaRPr lang="pt-BR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INÍCIO</a:t>
                      </a:r>
                      <a:endParaRPr lang="pt-BR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TÉRMINO</a:t>
                      </a:r>
                      <a:endParaRPr lang="pt-BR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59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ICMS Geral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Marcos Roberto Koenig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8h</a:t>
                      </a: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12/08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21/11</a:t>
                      </a:r>
                    </a:p>
                  </a:txBody>
                  <a:tcPr marL="6666" marR="6666" marT="6667" marB="0" anchor="ctr"/>
                </a:tc>
              </a:tr>
              <a:tr h="559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DCTF - Novas Regras Aplicáveis a Partir de 2014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Ana Paula </a:t>
                      </a:r>
                      <a:r>
                        <a:rPr lang="pt-BR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Haskel</a:t>
                      </a:r>
                      <a:endParaRPr lang="pt-BR" sz="1400" b="0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4h</a:t>
                      </a: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08/09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03/10</a:t>
                      </a:r>
                    </a:p>
                  </a:txBody>
                  <a:tcPr marL="6666" marR="6666" marT="6667" marB="0" anchor="ctr"/>
                </a:tc>
              </a:tr>
              <a:tr h="559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Gerenciando Impasses com a Perícia do INSS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Marcos Henrique Mendanha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4h</a:t>
                      </a: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13/08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08/10</a:t>
                      </a:r>
                    </a:p>
                  </a:txBody>
                  <a:tcPr marL="6666" marR="6666" marT="6667" marB="0" anchor="ctr"/>
                </a:tc>
              </a:tr>
              <a:tr h="559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 Alterações Impostas pela Lei 12.973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Marcos Rebello</a:t>
                      </a:r>
                      <a:endParaRPr lang="pt-BR" sz="1400" b="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8h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05/08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26/11</a:t>
                      </a:r>
                    </a:p>
                  </a:txBody>
                  <a:tcPr marL="6666" marR="6666" marT="6667" marB="0" anchor="ctr"/>
                </a:tc>
              </a:tr>
              <a:tr h="559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Sociedade Anônima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Neomar A. </a:t>
                      </a:r>
                      <a:r>
                        <a:rPr lang="pt-BR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Córdova</a:t>
                      </a:r>
                      <a:endParaRPr lang="pt-BR" sz="1400" b="0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8h</a:t>
                      </a: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13/10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05/11</a:t>
                      </a:r>
                    </a:p>
                  </a:txBody>
                  <a:tcPr marL="6666" marR="6666" marT="6667" marB="0" anchor="ctr"/>
                </a:tc>
              </a:tr>
              <a:tr h="559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Práticas de Lançamentos Contábeis para iniciantes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Juliana Maurilia Martins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8h</a:t>
                      </a: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03/11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12/12</a:t>
                      </a:r>
                    </a:p>
                  </a:txBody>
                  <a:tcPr marL="6666" marR="6666" marT="6667" marB="0" anchor="ctr"/>
                </a:tc>
              </a:tr>
              <a:tr h="559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Rotinas Trabalhistas e Reflexos no </a:t>
                      </a:r>
                      <a:r>
                        <a:rPr lang="pt-BR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eSocial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Zenaide Carvalho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8h</a:t>
                      </a: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2" marR="9522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3" marR="9523" marT="95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09/10</a:t>
                      </a:r>
                      <a:endParaRPr lang="pt-BR" sz="140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6" marR="6666" marT="66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19/12</a:t>
                      </a:r>
                    </a:p>
                  </a:txBody>
                  <a:tcPr marL="6666" marR="6666" marT="666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46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67944" y="1801892"/>
            <a:ext cx="5076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FÓRUM SIMPLES NACIONAL</a:t>
            </a:r>
            <a:endParaRPr lang="pt-BR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Data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: </a:t>
            </a: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01 de setembro 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  2014</a:t>
            </a: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Local: Auditório do CRCSC – Florianópolis </a:t>
            </a:r>
            <a:endParaRPr lang="pt-BR" sz="18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pt-BR" sz="1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207 PARTICIPANTES NA CIDADE DE FLORIANÓPOLIS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pt-BR" sz="1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2.663 </a:t>
            </a:r>
            <a:r>
              <a:rPr lang="pt-BR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PARTICIPANTES </a:t>
            </a:r>
            <a:r>
              <a:rPr lang="pt-BR" sz="1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VIA WEB</a:t>
            </a:r>
            <a:endParaRPr lang="pt-BR" sz="18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45818"/>
            <a:ext cx="4959252" cy="32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70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6632"/>
            <a:ext cx="9144001" cy="6741368"/>
          </a:xfrm>
        </p:spPr>
      </p:pic>
      <p:sp>
        <p:nvSpPr>
          <p:cNvPr id="3" name="Rectangle 2056"/>
          <p:cNvSpPr txBox="1">
            <a:spLocks noChangeArrowheads="1"/>
          </p:cNvSpPr>
          <p:nvPr/>
        </p:nvSpPr>
        <p:spPr bwMode="auto">
          <a:xfrm>
            <a:off x="890588" y="1340768"/>
            <a:ext cx="7740650" cy="738187"/>
          </a:xfrm>
          <a:prstGeom prst="round2Diag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EVENTOS PROGRAMADOS  2014</a:t>
            </a:r>
          </a:p>
        </p:txBody>
      </p:sp>
      <p:pic>
        <p:nvPicPr>
          <p:cNvPr id="10" name="Picture 2" descr="C:\Users\desenv.prof2\Desktop\Logo curv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9" y="2492896"/>
            <a:ext cx="3106200" cy="12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3350824" y="2708920"/>
            <a:ext cx="57491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73050" indent="-2730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2° ENECCONT  Encontro dos </a:t>
            </a:r>
            <a:endParaRPr lang="pt-BR" sz="18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Estudantes 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 Ciências Contábeis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Data: 23 a 25 de setembro de 2014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Local:  Centro de Eventos Plínio Arlindo De </a:t>
            </a:r>
            <a:r>
              <a:rPr lang="pt-BR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Nês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– </a:t>
            </a: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Chapecó/SC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933 </a:t>
            </a:r>
            <a:r>
              <a:rPr lang="pt-BR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INSCRITOS</a:t>
            </a:r>
          </a:p>
        </p:txBody>
      </p:sp>
      <p:pic>
        <p:nvPicPr>
          <p:cNvPr id="9" name="Picture 2" descr="C:\Users\desenv.prof1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176"/>
            <a:ext cx="3834542" cy="12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-13642" y="4869160"/>
            <a:ext cx="505479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73050" indent="-2730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7° Encontro Catarinense dos Coordenadores e Professores de Ciências Contábeis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Data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: </a:t>
            </a: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23 de outubro de 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2014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Local: Auditório do CRCSC – Florianópolis </a:t>
            </a:r>
            <a:endParaRPr lang="pt-BR" sz="18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INSCRIÇÕES EM BREVE</a:t>
            </a:r>
            <a:endParaRPr lang="pt-BR" sz="18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6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6632"/>
            <a:ext cx="9144001" cy="6741368"/>
          </a:xfrm>
        </p:spPr>
      </p:pic>
      <p:sp>
        <p:nvSpPr>
          <p:cNvPr id="3" name="Rectangle 2056"/>
          <p:cNvSpPr txBox="1">
            <a:spLocks noChangeArrowheads="1"/>
          </p:cNvSpPr>
          <p:nvPr/>
        </p:nvSpPr>
        <p:spPr bwMode="auto">
          <a:xfrm>
            <a:off x="683568" y="1340768"/>
            <a:ext cx="7740650" cy="738187"/>
          </a:xfrm>
          <a:prstGeom prst="round2Diag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EVENTOS REALIZADOS  2014</a:t>
            </a:r>
          </a:p>
        </p:txBody>
      </p:sp>
      <p:pic>
        <p:nvPicPr>
          <p:cNvPr id="10" name="Picture 2" descr="C:\Users\desenv.prof1\Desktop\logo 3 ECCC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664296" cy="17631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3131840" y="2636912"/>
            <a:ext cx="583264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73050" indent="-2730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3° </a:t>
            </a: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Encontro Catarinense de Contadores e </a:t>
            </a:r>
          </a:p>
          <a:p>
            <a:pPr algn="r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Controladores Públicos</a:t>
            </a:r>
            <a:endParaRPr lang="pt-BR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Data: 21 e 22 de agosto de  2014</a:t>
            </a:r>
          </a:p>
          <a:p>
            <a:pPr algn="r" eaLnBrk="1" hangingPunct="1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Local: Jaraguá do Sul/SC</a:t>
            </a:r>
          </a:p>
          <a:p>
            <a:pPr algn="r" eaLnBrk="1" hangingPunct="1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pt-BR" sz="1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506 PARTICIPANTES</a:t>
            </a:r>
          </a:p>
        </p:txBody>
      </p:sp>
      <p:pic>
        <p:nvPicPr>
          <p:cNvPr id="6" name="Picture 2" descr="G:\grupos\presidencia\Desenvolvimento Profissional - Carla\Ececon\12º ECECON 2014\Material de Divulgação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933403" cy="14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07504" y="4659844"/>
            <a:ext cx="496855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73050" indent="-2730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12° ECECON – Encontro Catarinense de </a:t>
            </a:r>
            <a:endParaRPr lang="pt-BR" sz="18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Estudantes 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 Ciências Contábeis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Data: 08 e 09 de setembro de 2014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Local:  Centro de Cultura e Eventos da UFSC – </a:t>
            </a: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Florianópolis/SC</a:t>
            </a: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r>
              <a:rPr lang="pt-BR" sz="1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1.083 </a:t>
            </a:r>
            <a:r>
              <a:rPr lang="pt-BR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PARTICIPANTES</a:t>
            </a:r>
          </a:p>
        </p:txBody>
      </p:sp>
    </p:spTree>
    <p:extLst>
      <p:ext uri="{BB962C8B-B14F-4D97-AF65-F5344CB8AC3E}">
        <p14:creationId xmlns:p14="http://schemas.microsoft.com/office/powerpoint/2010/main" val="1033966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za">
  <a:themeElements>
    <a:clrScheme name="Naturez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z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aturez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10132</TotalTime>
  <Words>522</Words>
  <Application>Microsoft Office PowerPoint</Application>
  <PresentationFormat>Apresentação na tela (4:3)</PresentationFormat>
  <Paragraphs>216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Natureza</vt:lpstr>
      <vt:lpstr>Apresentação do PowerPoint</vt:lpstr>
      <vt:lpstr>Apresentação do PowerPoint</vt:lpstr>
      <vt:lpstr>PROJETO EDUCAÇÃO CONTINUADA</vt:lpstr>
      <vt:lpstr>Apresentação do PowerPoint</vt:lpstr>
      <vt:lpstr>CURSOS EM ANDAMENTO </vt:lpstr>
      <vt:lpstr>CURSOS PROGRAMADOS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teste</dc:creator>
  <cp:lastModifiedBy>Marcello</cp:lastModifiedBy>
  <cp:revision>878</cp:revision>
  <cp:lastPrinted>2014-04-08T17:23:28Z</cp:lastPrinted>
  <dcterms:created xsi:type="dcterms:W3CDTF">1999-11-28T17:13:22Z</dcterms:created>
  <dcterms:modified xsi:type="dcterms:W3CDTF">2014-09-24T15:01:04Z</dcterms:modified>
</cp:coreProperties>
</file>